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86" r:id="rId5"/>
    <p:sldId id="266" r:id="rId6"/>
    <p:sldId id="287" r:id="rId7"/>
    <p:sldId id="267" r:id="rId8"/>
    <p:sldId id="276" r:id="rId9"/>
    <p:sldId id="262" r:id="rId10"/>
    <p:sldId id="268" r:id="rId11"/>
    <p:sldId id="258" r:id="rId12"/>
    <p:sldId id="259" r:id="rId13"/>
    <p:sldId id="270" r:id="rId14"/>
    <p:sldId id="273" r:id="rId15"/>
    <p:sldId id="274" r:id="rId16"/>
    <p:sldId id="275" r:id="rId17"/>
    <p:sldId id="277" r:id="rId18"/>
    <p:sldId id="288" r:id="rId19"/>
    <p:sldId id="271" r:id="rId20"/>
    <p:sldId id="278" r:id="rId21"/>
    <p:sldId id="272" r:id="rId22"/>
    <p:sldId id="280" r:id="rId23"/>
    <p:sldId id="281" r:id="rId24"/>
    <p:sldId id="285" r:id="rId25"/>
    <p:sldId id="282" r:id="rId26"/>
    <p:sldId id="283" r:id="rId27"/>
    <p:sldId id="284" r:id="rId28"/>
    <p:sldId id="279" r:id="rId29"/>
    <p:sldId id="260" r:id="rId30"/>
    <p:sldId id="261" r:id="rId31"/>
    <p:sldId id="265" r:id="rId32"/>
    <p:sldId id="269" r:id="rId3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2514E-D2B9-439A-B9A8-D2A8AC7F32C7}" type="datetimeFigureOut">
              <a:rPr lang="en-GB"/>
              <a:pPr>
                <a:defRPr/>
              </a:pPr>
              <a:t>23/01/2012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79F9-36AB-4D86-A1F0-9E054DB881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96FE6-C534-4B04-9AAB-53EBC9298804}" type="datetimeFigureOut">
              <a:rPr lang="en-GB"/>
              <a:pPr>
                <a:defRPr/>
              </a:pPr>
              <a:t>23/01/2012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F0A6-9668-4E72-96EE-944C1F80AD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1B0D7-1E96-451B-BBD0-42B0BF36DC6B}" type="datetimeFigureOut">
              <a:rPr lang="en-GB"/>
              <a:pPr>
                <a:defRPr/>
              </a:pPr>
              <a:t>23/01/2012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49A3-B258-4244-AD25-4D1F857348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2C8E2-819D-4758-B91A-EF0EB0158529}" type="datetimeFigureOut">
              <a:rPr lang="en-GB"/>
              <a:pPr>
                <a:defRPr/>
              </a:pPr>
              <a:t>23/01/2012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815D9-38E3-44C6-9294-FA91A0BE37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F3F3F-1385-4A68-9BD4-8A541FF2EF2B}" type="datetimeFigureOut">
              <a:rPr lang="en-GB"/>
              <a:pPr>
                <a:defRPr/>
              </a:pPr>
              <a:t>23/01/2012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8E34-6309-49C1-9E78-60DDF38AA3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18A4E-2E40-4EC7-9B1F-DF40A03AA058}" type="datetimeFigureOut">
              <a:rPr lang="en-GB"/>
              <a:pPr>
                <a:defRPr/>
              </a:pPr>
              <a:t>23/01/2012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FE5C7-DF42-46D3-9D87-BF7EA1990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9D5E-2AC5-4DED-81A6-2C2312A23F65}" type="datetimeFigureOut">
              <a:rPr lang="en-GB"/>
              <a:pPr>
                <a:defRPr/>
              </a:pPr>
              <a:t>23/01/2012</a:t>
            </a:fld>
            <a:endParaRPr lang="en-GB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C0FA1-337A-4DD0-81C6-F85662C352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2AF2-6696-44AB-96A7-3566E4435347}" type="datetimeFigureOut">
              <a:rPr lang="en-GB"/>
              <a:pPr>
                <a:defRPr/>
              </a:pPr>
              <a:t>23/01/2012</a:t>
            </a:fld>
            <a:endParaRPr lang="en-GB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14251-86F7-485C-B2F8-42152464E0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5A881-430F-4C63-AD8B-B0816650C8BD}" type="datetimeFigureOut">
              <a:rPr lang="en-GB"/>
              <a:pPr>
                <a:defRPr/>
              </a:pPr>
              <a:t>23/01/2012</a:t>
            </a:fld>
            <a:endParaRPr lang="en-GB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5FBF4-06CC-4080-8E82-C19A20F3D6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8B76F-D2D1-4437-BD45-947FD1AEED5A}" type="datetimeFigureOut">
              <a:rPr lang="en-GB"/>
              <a:pPr>
                <a:defRPr/>
              </a:pPr>
              <a:t>23/01/2012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E3C69-D2DD-4B08-8B46-AF730F0B5F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7C70-E267-4DEB-9DA1-64FDB091D951}" type="datetimeFigureOut">
              <a:rPr lang="en-GB"/>
              <a:pPr>
                <a:defRPr/>
              </a:pPr>
              <a:t>23/01/2012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61BDB-C6FC-47DC-922F-BC3AB7FDFD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GB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9176B4-69AC-4494-A439-8BD090C3D0E0}" type="datetimeFigureOut">
              <a:rPr lang="en-GB"/>
              <a:pPr>
                <a:defRPr/>
              </a:pPr>
              <a:t>23/01/2012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1A045E-EABD-4FF5-B534-BE96A98D7E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l-NL" sz="3600">
                <a:solidFill>
                  <a:srgbClr val="000000"/>
                </a:solidFill>
                <a:latin typeface="Calibri" pitchFamily="34" charset="0"/>
              </a:rPr>
              <a:t>inleiding </a:t>
            </a:r>
          </a:p>
        </p:txBody>
      </p:sp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2"/>
          <a:srcRect l="26796" t="9891" r="19591" b="34036"/>
          <a:stretch>
            <a:fillRect/>
          </a:stretch>
        </p:blipFill>
        <p:spPr bwMode="auto">
          <a:xfrm>
            <a:off x="395288" y="1127125"/>
            <a:ext cx="8424862" cy="550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/>
          <a:srcRect l="28729" t="20413" r="28729" b="4691"/>
          <a:stretch>
            <a:fillRect/>
          </a:stretch>
        </p:blipFill>
        <p:spPr bwMode="auto">
          <a:xfrm>
            <a:off x="4427538" y="1916113"/>
            <a:ext cx="3860800" cy="4248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jdelijke aanduiding voor inhoud 2"/>
          <p:cNvSpPr>
            <a:spLocks noGrp="1"/>
          </p:cNvSpPr>
          <p:nvPr>
            <p:ph idx="1"/>
          </p:nvPr>
        </p:nvSpPr>
        <p:spPr>
          <a:xfrm>
            <a:off x="2689225" y="1341438"/>
            <a:ext cx="4330700" cy="4525962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 inleiding</a:t>
            </a:r>
          </a:p>
          <a:p>
            <a:pPr eaLnBrk="1" hangingPunct="1"/>
            <a:endParaRPr lang="en-GB" smtClean="0">
              <a:solidFill>
                <a:srgbClr val="000000"/>
              </a:solidFill>
            </a:endParaRPr>
          </a:p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 epidemiologie</a:t>
            </a:r>
          </a:p>
          <a:p>
            <a:pPr eaLnBrk="1" hangingPunct="1"/>
            <a:endParaRPr lang="en-GB" smtClean="0">
              <a:solidFill>
                <a:srgbClr val="000000"/>
              </a:solidFill>
            </a:endParaRPr>
          </a:p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 impact op zorgstelsel</a:t>
            </a:r>
          </a:p>
          <a:p>
            <a:pPr eaLnBrk="1" hangingPunct="1"/>
            <a:endParaRPr lang="en-GB" smtClean="0">
              <a:solidFill>
                <a:srgbClr val="000000"/>
              </a:solidFill>
            </a:endParaRPr>
          </a:p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 conclusie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rgbClr val="000000"/>
                </a:solidFill>
              </a:rPr>
              <a:t>epidemiologie</a:t>
            </a:r>
          </a:p>
        </p:txBody>
      </p:sp>
      <p:sp>
        <p:nvSpPr>
          <p:cNvPr id="2457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goede definitie nodig:</a:t>
            </a:r>
          </a:p>
          <a:p>
            <a:pPr eaLnBrk="1" hangingPunct="1"/>
            <a:endParaRPr lang="en-GB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 bekende symptomen &gt; 48 uur ?</a:t>
            </a:r>
          </a:p>
        </p:txBody>
      </p:sp>
      <p:pic>
        <p:nvPicPr>
          <p:cNvPr id="24579" name="Picture 5" descr="large-bowel-obstructio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2813" y="1557338"/>
            <a:ext cx="41703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http://t0.gstatic.com/images?q=tbn:ANd9GcRjiZH8HcR4098d0mTkILNoSns_BGZK3gUoq2g0OqIPbT4JAi1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420938"/>
            <a:ext cx="44227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>
                <a:solidFill>
                  <a:srgbClr val="000000"/>
                </a:solidFill>
                <a:latin typeface="Calibri" pitchFamily="34" charset="0"/>
              </a:rPr>
              <a:t>epidemiologie</a:t>
            </a:r>
          </a:p>
        </p:txBody>
      </p:sp>
      <p:sp>
        <p:nvSpPr>
          <p:cNvPr id="25603" name="Tijdelijke aanduiding voor inhoud 2"/>
          <p:cNvSpPr>
            <a:spLocks/>
          </p:cNvSpPr>
          <p:nvPr/>
        </p:nvSpPr>
        <p:spPr bwMode="auto">
          <a:xfrm>
            <a:off x="457200" y="1600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>
                <a:solidFill>
                  <a:srgbClr val="000000"/>
                </a:solidFill>
                <a:cs typeface="Arial" charset="0"/>
              </a:rPr>
              <a:t>goede definitie nodig: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    primaire ileus  ?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00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    secundaire ileus ?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00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    - één kras op de buik,iedereen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    denkt dat het postoperatief 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  Top 5 postoperatieven: </a:t>
            </a:r>
          </a:p>
          <a:p>
            <a:pPr eaLnBrk="1" hangingPunct="1">
              <a:buFont typeface="Arial" charset="0"/>
              <a:buNone/>
            </a:pPr>
            <a:endParaRPr lang="en-GB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abd hysterectomie</a:t>
            </a:r>
          </a:p>
          <a:p>
            <a:pPr eaLnBrk="1" hangingPunct="1"/>
            <a:endParaRPr lang="en-GB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colon resectie</a:t>
            </a:r>
          </a:p>
          <a:p>
            <a:pPr eaLnBrk="1" hangingPunct="1"/>
            <a:endParaRPr lang="en-GB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dunne darmresectie</a:t>
            </a:r>
          </a:p>
          <a:p>
            <a:pPr eaLnBrk="1" hangingPunct="1"/>
            <a:endParaRPr lang="en-GB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appendectomie</a:t>
            </a:r>
          </a:p>
          <a:p>
            <a:pPr eaLnBrk="1" hangingPunct="1"/>
            <a:endParaRPr lang="en-GB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cholecystectomie</a:t>
            </a:r>
          </a:p>
        </p:txBody>
      </p:sp>
      <p:pic>
        <p:nvPicPr>
          <p:cNvPr id="26626" name="Picture 4" descr="http://gynsafe.com/Fibroid%20Abdominal%20Hysterectomy%20Serag%20Youssif%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205038"/>
            <a:ext cx="48482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>
                <a:solidFill>
                  <a:srgbClr val="000000"/>
                </a:solidFill>
                <a:latin typeface="Calibri" pitchFamily="34" charset="0"/>
              </a:rPr>
              <a:t>epidemiologie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  Top 5 postoperatieven: </a:t>
            </a:r>
          </a:p>
          <a:p>
            <a:pPr eaLnBrk="1" hangingPunct="1">
              <a:buFont typeface="Arial" charset="0"/>
              <a:buNone/>
            </a:pPr>
            <a:endParaRPr lang="en-GB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abd hysterectomie</a:t>
            </a:r>
          </a:p>
          <a:p>
            <a:pPr eaLnBrk="1" hangingPunct="1"/>
            <a:endParaRPr lang="en-GB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colon resectie</a:t>
            </a:r>
          </a:p>
          <a:p>
            <a:pPr eaLnBrk="1" hangingPunct="1"/>
            <a:endParaRPr lang="en-GB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dunne darmresectie</a:t>
            </a:r>
          </a:p>
          <a:p>
            <a:pPr eaLnBrk="1" hangingPunct="1"/>
            <a:endParaRPr lang="en-GB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appendectomie</a:t>
            </a:r>
          </a:p>
          <a:p>
            <a:pPr eaLnBrk="1" hangingPunct="1"/>
            <a:endParaRPr lang="en-GB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cholecystectomie</a:t>
            </a:r>
          </a:p>
        </p:txBody>
      </p:sp>
      <p:sp>
        <p:nvSpPr>
          <p:cNvPr id="27650" name="AutoShape 2" descr="data:image/jpeg;base64,/9j/4AAQSkZJRgABAQAAAQABAAD/2wCEAAkGBhQSERQUExQWFRUVGBkWFxcYGBUXGBgXGBgXFhgYFxoXHCYeFxkjHBcaHy8gIycpLCwsGB4xNTAqNSYrLSkBCQoKDgwOGg8PGiwkHyUsKSwsKSwsLCksLCwpKSwsLCwsKSwsKSwpLCwsLCkpLCwsLCwsLCwsLCwsLCwsLCwsLP/AABEIAMIBAwMBIgACEQEDEQH/xAAcAAACAwEBAQEAAAAAAAAAAAAEBQIDBgABBwj/xABCEAABAgQEAwYEBAQEBAcAAAABAhEAAwQhBRIxQVFhcSKBkaGx8AYTwdEyQuHxFFJikiNTcpMHFTOCFiRDVIOisv/EABoBAAIDAQEAAAAAAAAAAAAAAAIDAQQFAAb/xAAvEQACAgICAQIEAwkBAAAAAAAAAQIRAyESMUEEURMiMpEUYXEFMzRCUoGhsdEV/9oADAMBAAIRAxEAPwD5DLRBARA6FRfLUYqSNzFRZ8u1hHFLRJJjiqFl2LSImSWfYRWZmsWrm25QRguEGevTsg/3Hg/qYlL3Fzl4iH/D2FFTTC1rpB5arP8ASNuJ6Q/w+SVq1ORJLku6jqbbXcd54QYKYABPQEizsw20SNonLUHCRxYDQcbnYRNnJNqhiJ7uRs17uT9hq3IxlscnEzgkEBrXu2n6jpGonnIkIs7Zj0HncesZGbJK1zDqQCw17aiUBm6gvygmwcMLtizEJTqtYAOOLM48oDly/IQ4qkF1pA7IUA97MSkW3/SIS6G7MwO/QaQnyXmkkEypQXTDikv3Fkn1fuimlQGfj7EE4LcKln+pPk/rFdJZuNgBzES+rEwVNotmUtrwnxSgSpJG+3I7Rp0IJ1DwPW0Wbu1iYtp2iJ41JcZdHz5Esix1FoIlovF1ZLaascDHstMNlIzY4+Oi6UkR6Q5icqW8EopgBAJWOtIpp5GYsBDHMEX4bxR87L+HXfk8clUtIdasytgGPmbQfEDk2eKn5zrbnDKhloOpELk1adkp71frBaVINvwnxESoktvoalKW+pitdPZx53hfnIsSQOOoMHya12Tp9Y5kJiWqSUqMQmptDfFaAqS6ddW6QgXVMi+z+sLa2G5KrB50BTJkEU0tU9ZSgEk3b1flFtTQokjtqCl/yj8I/wBR36QyMa7K88nL6QGXTFTqNh/MdP17oqnzEiyQ/wDUQPIaD1i6atczWydv0jwU4EM5JFb4cpC4oPCPYOyx0TzA/Dv3IoEFJmXdh0iyiQFWte13sSCAbF3B+msHyaRHzCCkgFsoSQou4BuW66feFMvwVC4PwghFCSC5Fr+z9oIMxIzZQ2gDkKLsxZu8+EeJrQUKRe7XDMm93t2ydALNz2hfmP8A0KaGg+YW/LuTqOAHEmN1h1OmWgABtm5cOvH9XhRhFINrBILcHcByf5r3OzQz+Ydh+sKk70hlLyFLUDbUnh6QVh9CCoEu99BYZQCQSf8AUP7hAUiSd+Gmhu1j4+caOTTCVKcWKuO76e+QiWq7Aea9RFMz8alLLDf/AEpOYnpZu6ElOlyTpmJU+mj5f/sPKDcQqblIcqZtbFyPp6QKtagCkXKgA393635x0lRf9PCkRVSZxlTq5L8dh4RYqkYC12L82tDOkw4pSltSz23IBL94i+vwxkl9GfxuX7x6wJ2VrqzKYaj/AMwtP8wPoA8WiT8tZdi9x46eLxRQTstSDyV5Jf6Q5xOjJD/y36jf0eIXQEtSX5pFcmbrF4Q4hUgGDqZBLMbm28cnsZOGrMTi0tqiYP6voIjLRaCviGTkq5yTspvIQKssLlvCGtGXey6VNyuY9mTyeQ9+EKxOJNg/Mw0kSC/aULNcKBN9ktZPPrubRNUdCpM9cOAAVNqDbxsw8zDhNPMWOxIRLTYBk5yosAS8wmxbgNeEDUwQVZUjKL3u7u73J0Di/F+m1ovhZU455zhJALMElVgBYDsBm/Zo5NvSLLxqKUpaMVUJ+W4C0uNbIUOjZcvlxiX8UhSUsiWo2cJJQbNc+e7chH0VHwogj/Cp1uHuQdwR+Jdm10hZiPwjPlkEpQATxdZ1L2sLObkiOpryB8WHVGPCpYBBUpI/7SCO71MCy1IdswbcjK/VgR4c4OxjCpyVrK5BF3zJYltiogdrTQjujPVHEgn1Itbn566bRIEpJK6HNZjCpLI+YJri3ZYh+YUQX07jCGelUwv3t9+6IolFyU5iwD5tiBfq1+7hDtWFolhCnC0KHaU1kq5Pt1u14L9CsouStrQkpJUwqJQWKdSCAwJysB+b8QDDjwiSKPtdq/WGdXS5C6dNuRiiZNJa1xAuRMcdd7ITKZhA6xDA1AOo+sBzkhyxfgePjpAUNBCiOiRjoPYqgennlBgxdcTe3SF6kGJydDyg2vIvFNx0wkzSptgIJopOZQAs/lAaVPDDDlMp4TL2L+J/zGkpnBCQC9gNtye4AC/WNNh2HlLPvYfblv8AvCz4ckAqBmEpSD2yA6gmzluIF27o18muQhOVJzDMpQsxfKpCehdid9RtBJJbZVzZJN0iiRQAkO1lBwW0DhuOoIMB47iBQlybu6RudrjibnvEOKY2JPB/F3+sZvHpwLkkbk8tMofqrzeAvlsfgir2IDU5gVks4JvxCSrsvqduqhDCgmgL1BzKKTbS50PvaMsqodY7mfhq/XbugjDawhRJN2JtsWYQSdsvvSaR9Kp0P20nRRBHC1+60W4pTZpa+no/3MJsLryluCgHDk7eof1EPZ090G7a32ZnvBNIouTtHzqQwqpT8VA9cpSY1BUFAkbEg+JBjMV8vJVS1XupCz/3O7eEPqCc4I4KPqYRdFyatJ/kI6hJRMKSGBuODbfbug2int9oljNK6Qoapfw938YEkzLcOMQux1qUDNfE9ZmrJ6jdSlv3sOEJfmZiHvffQfeL8emH+Im81P5CB5CCefGLfSswG+U+P5hcskkcPe0OcKw4zVhKSxJAGwckBydtdfvAFPTAtfUgacSBbprDSQpknQgqBJa5IBcZnskZjYa2J0DIbs1IQa0uzY/CvwqlCyuYQtiyQLpUxYqvqncPrrpr9CRi0tLAB1cOH0EYbBpqsovszEvs3ZYXA4RsaHBgtIUhZPEZDYs9yOurQ2NLoy/Uzm384yRisxX4Up5CKq6umFJ+ZLLDcJCh6MO/wi6mlKQ1n4kkv1ugAGCnWpOolm2gCiz6a/SCuyom4u6FEg0dQfkrCSqzOXKjYs7BzyhD8Q/8N5GVYQMoUMyQ9wrcpfls55NGjxjAEzVAzCTeysqElI5KHaCgbv0tZ4bSpWZHbIBAa5Y3JZ73cdI7vQayyg7s/NmJ4IuRMyl2L5SLZg5S477ROhrgkGVMLJU5CmIAJ2I4Nw0twDb/AOMMFHzAgTVLSgqSQpQUpJylQJtYkA3/AKfD5/iVGPlk7oUpB7lFvX6Qi6ZsY2pxLacAgoUXAcc2279PpA4pSNA/DWKcNnXBJH8quh0PcbvyPKNPIwtWT5jPLzZczOnMz5X4teCasTJ8TNz5RF2vAE5nvbjy590aLE5YIMIKuW0R0wfqQNMQQSCLgseosY6IiaNxHQYqyj5nKJyRZdth6xApI1BgqmRmStg9n2ewUrwtBAJe5Cnkk6B40OF4flUMwfS3N9D6wFgyAl1HV2b6e+EOsPSbnUAgP/UXa3j7NhS8jp5K+VD7CKJJcrzBN1KZ+ICbOHDtb94Y4d2QX1Og4mw16nN3NAdFUpEpQLhXZ6WzXfYjlA6awrWEpLOQH/l59w+kBMKFyNEnEnDvZIt0Htu7pGJxqrK5hQnVRAH9wJfvG/AQ1xrEDLlhCRdQIfhpy2Y/2xm6RyVLAPZSc2rkF9ho5Pn3wu90XsWOockA0knOeAs5NgA7FR5DM/dBeDyMyiRvoOu/QPBlFSEhdg6pawHFrB99NxDHA8Py30J+2nr49Iao9Hc6ux1h9EoIDhrOTe+sEypvZKS9w45h2txvA6eBNvTz6RRNnMzC1ujsx7tYMz5SfKxL8XKZaSNQhh1dn8CYNoZw7RFrlugGUHzhX8Wrun3xiyRPBLHbs23ZKH8wfCK8vqNXHvEhgusDtqWNvfIQvnSjLDkM+nMRfKyhZNnF+lrx7j81MyUAk9pJChw5jwPpEpA86kkfPMWL1Ez/AFfaPZa2iuvlq+at9X+0WSKRR3EWWrSMeDaySpeX/sY0JK1AaAEEngxt5w3oElJIUoXdxzci7PzhTKplgMAL9/ODKWStLdgH/ubq3OFNGljye5oKXEJqVoCSFJDlQBF24vceTsOcb/BcUKkkywxYOk/d3B7/AAj5PLK8/aQpPE/iBa4B46AXOwjU4RXpz5sxyqcBQJDHLZNiQ4s/LYtCk2nTLGTDjyRNpP8AiidlUUJHZBLPd7gZn1Gln1ttCSX8T1aznCkhkkkMx8A5JBsAH5x5X1BKiGZTAg/lJ3B58xcc9DRgmeYtRmFSvx5UPook/hD2cMe876HaboqP00Yx5JaLF/Ha1PmT2hly5iSlmIJ7TkkEg9IDmfHs6YyVS+1r2M1rtZWZwGB1v9GVTRF+wnK6ndSQzOohwBwJH03GexXEjLWSMiiNgHSHckg8SN/GIYEMK7Oo05pS1KaWp3QXCiSm5c7jYiF1ZTkyXNie7f8AaA5lSVTEXGQkqyJJZLdkuNBmI8zDvGmMq2yf3fw8YFJ+S1jXHfuYVXYUW3t+vvhGsw3GT8oy7ABeYOBmDApZ+DbcnjKVYvfh94Io6tgOf0b33QxXVlbPFN0NMRnAOeMIp8x4vqKh9YDJeO7YrpFOWOiwSjzj2DsXSNLNwRyQRuYFRgplZzsUkaPqlSdN/wAXrGvmIDnqfWPZksFOkVoycTQlBZFTR8/kTSSSXdSnLc7284d4fMsOA0PhF+K4WlsyAxhN89uzpx5e9YsRkminkxtSpmi/jQEgPoPfXSLZCsl2cq0G79/R+6EFLNzOTYBso+nhBUyry3d1AMP0gJBRSSoMxCqJJBufXl75xTh9Soo+UlmMwqSezqGS6n1SzW+jwjq6sk63PlYC0X4dVZTY++F4WzQgvlo1tKrKoBR/Ahiosxc59wLa3JLhQdtIbU01GZgNkswPcp9+yPN+EZ6lxNEzs9lKQdL5QCwcvc3LMbw3p1tpcJ/NqCQzM4B0Oh1Y2tDouynklx00M1SGAJuW15aFucK6hwOPh72Ai811iHtf9YX1dUG9kwwpdiL4jP4eh9GHmRAyarKol7vbvHrFeO1JVMQhLk3t1ZvSGuEYM3aNz5DkPvCJL5jTxTrGkQp6Ja+0u3L7wecPYaQemQA0eTjAktsydZQAzVW1P0HODJGDIbZ4nUJ7Zb3YQRLBbWLaWjOb2wYYckXf0H0g2lo7hn77+UUyJSSXB7oa0kk8bDaIY5FqMNBLnwu3pE5mCIyklIUD1BG+zcPAQwlEDURdODix990AyFJroVTMRmCV8mYrNLADFsyxlPZuQT+ZT8tjpCyXWhIJ1fQpOhbsnVxfgS++0NKifxFx7vGfrU5SFAJIzOQQ97cLgb24k9VSXktYZKuFdjWXiCygIcK1JGxDtc93O8IMUV8sKUQMyjZnY3sBxb6QXV1oSAUhRUgELAZQS7JSt+Bdu5PWFlJXS1FRnjOpI/w0rchtgGslrkvq40a/KmFOXBUlsrok5JkoKYGY5IcE2fLmAum2x4PDDGJhBUBozeJeEdVOQsdgEHQXJ5AjTlYDeCKivQrjcOb9kWsOJO55mJkgMOV9SYsqFub7bR5TXSoaZXV1dg3jv1iqonh7RQ5DsWs0HBe5XzTV6Lps8APA5ruUSnS84dIvqRx4tzfyIgCHKCM7JmkmGHEI6Ao6C4IV8eR9qUi56n1iKRtEETnJ6n1ggIjKPSRVA8+lcaQhxHD0/hI313jXBIgOspQqJUnFkupqmYGtpVyg4ukveBFYh2QNwG/TujTVtIyu07be+EIsWwUo7aB2Sbjh+kWIyUipkxuO0AS0FWmvUCCKYcyL+9A/vSBUrAZtd7/pEvmtyg+IKyMafMCQrtF7FJsxZuF3Yu/9POx1LjLBgSLX6O4Y8Q3nyhLKQoh2ZPFQtw3i4S5adSV9OyOj6+DdYig3K1sZzcXWpwkXfv1tzbrEF1SkIIJBJNgz3PvTpCiZXqYhLJTwSG8Tqe8w0wLDye2rU6cv1juVAqCfQfg2Ct2lXWr8R4chy4neNDJlekRppdrRPO23UwtsdFUixYYcIAqVAlh4wTUrtzhFjGKiTLKjrokcT9tzEqLk6RE8ihFyZGbOZarizatwHhEpM8K4K46AecZ+gnTJiQVdp9SSA7xpMOlZU/l7r+MW+tGeqa5e5OYU5uyGPJ/oINpknYeoiHy3/N0u0NsOouJ124dIEsJ6PaZHE+H7R6lDlQIB5hTv1FiNuMMZVENQp+INm7tu5ojUyx3xDRCYpq5OUOm79R3EbxnsSJAJGv02/eNBMp5yXJyrHDQt1+8C1dIFP2WI1/RoChl8TD109SFOksFCzEEFIdIfwI/QwNMlLUM5BOZ2Up75WzEHdnuTbvEMcYwpiSm27e/dxCudUuMqkhDJADJcqKQzkqNgokqLbq0iVERlySsqKrMAH3O/AhvfrEXtzf8Af1jwzGzF7kv3mK0KK9GcAnhb7mCSEynVe5IiImPUqHXyiE9xEpAykqs8lrZzwIt6l9to8nKSrkeO3fFbvoNBdvU8I5bA/Z7eMMoqOVkflGOirNHQYm0bMVcz/MXv+ZX3giTWzG/6i/7lfeBCgecTkLa0ZD2etghhIr5u8xd/6lfeCEVazqtTb9owuKon84m0ChySGcysBsb9bxAzAzN3beEAGY0F4fSlRGbQ7feGxiA0keycKlr/APTR1CU68zDCTgEoXKEu2oSOLw3kUiQBpp798ob0lDn/ACuwcJ4nQd0PSoU0u2ZyV8Oy5l1IQG3WElugMQn/AAf2XQmWUk7IyuQNRbrDbF6ecoH5jICXcIU7MCNRuwO500jPVXxRMlsmWwypIUVX1YaHu0D684Hk7qiHBVaoWVWBGWtigDllEHYdNdBSlICh+VgC/F9v0gsfE6Z6QJqGmBu0CMpSWaxuegidThzZZqLFN+o3T1iaT6IVpbQs/wAQFlKUlv6i4fY32YiB561s2dZJLfiOr9YcVEwMVanfpcvCuopszs19IU3TOnDyiCqeYlBUZhJ11UbbAcdy8K8YrJS5eQpClMQFkksX1S94Mqpq1BlqPPVyf6jvCKuKRvfxMWISp/KZeXHyT5iYVCxbOoNwJixGJzRpNmDotX3iFQO2rrFTRYM3a8hqcXn/AOdN/vX94IRjdQNJ80f/ACL+8L5SYuCYkm37h4x2p/8AcTv92Z94kMbqP8+d/uL+8BpRFiURxNv3C0Y5UHWfO/3F/ePF4rP/AM6b/uL+8DBEWhEQFb9zlVcxQutR6qJ9TEFkkAEuBo92iYRHFMQTbBzLA2EVkQSpMULEcDZSsxUoxaoRWoQQDZDOQCASAdQ9i2jjdoqMWqEVkRIByZyhYEx0eNHkSQatM2ztx/X1iVOu7npAtPOax4xJNRcgbOX9Iy+J66MkkEqnxMTmgFCoKQguAdPdv0iVCzviDLDZOc+99I0NPICQ+m0IqEXcPb36/SNBTrfnwiwo0Ma8jPDpjhyz7DgOcNET3Yp1F3GgPOFVHYAEhyeVw4s3hDiawQwFjcAa+7R1HOg6ShRSoqAOrBgb8b7xia/4VUquSJyglE5RIUw1CfwgbMWF7Fxrts8GxEuEAHM2+gtr7beD8YkInJdTAhWZ+aVP4OAWg3FNaKcpOGTi1pmTX8GSkqMwEEBY5doB20ZiX23EEJpAXAYX04a26R7NrwV3BAzWLdklmf3xiE6sBBY3B1DOz3Z/fhAIsNNR+YQ4hRZCQbA+mviNOh5QkrcRRKLa+oP0EafHaSYunmLIYpSFjUEpcHMO5TuLR8wqV3MQ8dlKeeui+uxQrdiE+Lm4s/n3GE6zFkwwOtUNjGjNy5HLsrVrHZYklLwQimeCcqKyVkZMq0EIkwbRYYpRCQCSdhc+UbHCP+GVTNDlIlp4zDl8Es/lAvLFdhKDMMiRFyKePr1B/wAL6ZAedNUs7hACE+KnJ8obSPh6gl3TToLbrdf/AOiRCX6mK6GLGz4xJwhS9AffrDOm+D5xvkV/afUtH1//AJpKQOwlI6BKfQRWcTSvaFS9TLwhscSZ8iqvhWYm5SfL7wpqKIpsY+z11GlQ3DxlMVwN3Yg9bQUM99nTxNdHzdUowPMTGlrcIKdvQwpn0kWYzsrSVClUVGCZ8pjA7wyxZWqIKEXlYjxUdZHEHjosyCPYKyOI5mJiGUJSeJggpinUtt6xRjs9G9I8km5cHg0NaYJmsgnJwU1s7uxOvjwiVPSL+XcJyk2Ckh31cH3aL6bMQRlQzfa+3pvD0qIimNqehKVAcnB3Nrt0PrDGnAyghrX3sb69YyyapUtXaskXBzfhL3F7vfThyhirFUEdmxa497W129eaLUMqemaalqEkPtz43sG5w2C0qQHZjpexPCMVSYsEhuDtoX38i8Ef+JEFOVZDX3DjuSIgh5EmahdQqW4lp1BLkh/LuhVV4msKJLZSXUCQL8b8j5QkPxUAMochrW+/d4QtOI5lZlJKmuEkgJfiQAX8WjuNipepjHfZpZ9UuaAE9hAtnUWToBbdSunlBVFIpzmSFKUoHKVl0pQW/Kl9m1UW5bRj6iuXMLk8t9OHADkA0RC1M2YtwFh5QSiZ+X1Dn2/7H0+fj1OKdSVKzpQkSSXBOUhWVI0zCxuLC0fGa+l7ZyXTqLjTZ+cNTJEQXJEHTKfNIQKo1RH+DI2c82I8IdqQIomAQXEBzFMqUSovH1T4L+B0JSmdUJzEjMiWdAGcFQOp3bQW3jL/AARgonVOZQ/w0EKUdn/KnvIduAMfWpuMIlhyH/T2/cYz88m5cUMhSVsJkSko7SUJQw1CQCe8aCBq3G8oPnr72eENb8W5nAGnEBg3Di/vjGerfiZOVblWdmS2UhyLuddWNt+kV3Frss4Y/FejTf8APEKUQqYArXK5HE3ItqAGJe44RRV4lmH0ff2Pdoy2GfFXypSpaUslQZVk5i+qiq2cjYGws2kF0lehQ7BJCb3sbPbUvqz7NEc+PaNH8Asn7t/58fYZzAM3ZLpZ8zKAvrrex+kaP4cxinkuZqSVbEgGMGvHgCUpuA3laPFYmFDW8L+LO0y7/wCdhjFxbe/ufS8V+LaaaQlSVFDEuCEkEORlvvz4xh6/G0K/B2RuLkjoepOsJKis2eAJaS5aJk5ZHbJx4MXp1STa9m7GlQpK9wO/fk/P0hHW0agSxBYtHmIzgE2N4pp8QB7KjcxawuS02ZHrsGOXzY40/b/gJUU76wsVTAamNFOlbcnbdjpCuspM3WLqlZi04umhcpCRFZMWKlAa+cVqPhBIkqJjo8JjoIGzQTDYwTQ04CkkglP5un33gSau46v5w+oEiYA2mkV8UdG7OVFdViqpqpcpS1fLBZIAZrksAWBuo3N7x6vEV06CgFKsyUKBDdjMS3W2xa5TwvdOpAFAHVOZT6uUpUoAdSG74WYpQdpDuLMSbWQAHY8iPAw1qgE/EQGqxVa7WboN9fOKhNPH0EPZXw+jKDe/MwtxKiQgkAaW1Jc7nXTbxgOSZDjNeQZMziX74tTNEDrkskFuMSkSs23hrBXQri5BiJ4G4i1NWnjAcySkAEExXJJCrC3PQdTE8zvgV2xl/Gpjv48cD4GOQhC0OlV9wdbOT3aXjyXNIJAbmDxHCCUjvw6fk7+OJ0SfAxXNqVgOUkA6RbhnbWpAABLkcnIHg5ENTSZkn5iWSGSVDRKjZPRy/nEpi5YEjNTqxXBoqdatG8YPxRF0lho5PPeA0TCgkHQQEpNdHLDG9n0/4WkiRRySUycs1IWsqXlWSqxAs4YM2uhh+jDJM8f4al82SVDSzm3AefdiMJrkiTK/w0lQlpDqzK2ewJZn5Q0/8RTmACsoH4QnsgdALcNrtFV45N2ilLLGLaY/V8Cg3SvUbhm4cbv6RicWwRUqcpGVyDqA9tf0hgrEph/Orbc9R4NDDD8SCmTNO3ZXqUgDQ2un0hihKO3sD40ZaWjITJKSGIgSjqBLmXUQA4Y6nn3RosZoss1T6m/vaEVTIACmFz+3dEZIKcS56L1csE+wOdPIVfRrNuHJ8iW7o9E0uGfh4wIpRS4IzMxB021HvaJSakpIKSH3bUMba2PGKrgehj6hS3Yd/EkbXdm3fpHn/MxESpSpaiAplFIsGBPaJFndifM82VzwrKx20745QVkzyWro6rqLkwJLJObe3tonSU/zFMSwHns0NKnDQ3ZsfL9Itxx6MTN6uPOmLpk8vd3IF+TBvKC5LKtmewLs3UdxtEEYPMVza25i8/C84AOQ3PaJS4ic+WGVU/uDVdA9xr71hNPBBY6xqzR5EsTmI3aE2KSAoWFxyhsWULrQlePI9IjobRA+nxpPhyqCMpKAsD8pJAOrORdnjPVSASQDZy3MA2PnBOGYhk174r4mbeVWNMbqvwkcRbpr6QKcQzn8QIAUwLOAbl3/ABPYADYNFWI1yVAkce73eFnzGIMHJ7Jj0asV6JdOHcrd9QzcGZ+WsZmbNKlEnU/WIzqkrfl78oi1rfvCaoNsvkzAXB9mIZPlkl9dCGvyvpEZW/TSPUTToL8vtBALWyMya+9m8/3j2npSsWsN1GwHXnyF4OyrSVJMkZkuCCA4Id9tvCBDQK1UpKBlKg51Z7AD8xZh3RxDloqqwEq7CtPX3tEFzF7nxOxa8VEg6beyX6x6mVc305jV2s3L0ghSbDKJapeWaLsQ/wBjyIcRtKSemYUTZYCiHJCgFC4IIKTyLcowoWcpSDlSTo/rxhz8OVZQooIU50Kb2Ni/LnExdBtaosxWWVS1KLHKsgq539QD4GM9MNrnl4adOEammqkhE6WUBXzHAJ1Qy8zp5lm6ExkZ5ZRBgpKxfLVH3r4SkS14dSiYhK0/KS2YeYOvhxjq/wCB0KcyVZf6FOR3HWBvgief4GlF7Sk+OwjSIqL8m5EN6+9t8/lKMnRTnGMttGGqvhydLuqWSBdwHHG7acfZhcUNH1qROdn15c/fpAOKfD0qeLjKr+ZIAPf/ADDr4w6Of+orSwexgpFcFAImh0iwVun7p1t4c6a3BAUlm0cNoRfS9xF+L4LMp1MrQ6KGh+x5fSBpFcUjKQ6XdtG6HbS+r2hteYgqTXyyM7VUGYZT+o6QBhuGH5gSO05YWsRcnXjlbxjQ4gwLu4O+niNjFFLXZRlyBiUkj8tnY31LqMI9RKkqRt/sqpOTk9IPw74WmsFr/AodmwSnQAkHTThuTAOMYB2MqE3B7Rdyemw18oYoxoqSEkMXLqzflswbZmP90DrxSWbBQ8u+Kyg+zXl6hJNGPFEZcwF3D5e7mIaykBw8W19QFuAxG+nXxj2ikFRDDrGhjbrZ5n1yXNOPkd0UxIYad0e1LnRPjF1HISnW7a7Dvi+rrRt5dPfvQG9lZdbMvWSV/wAvvSEFdTr3HnGrrJ55CM9XTffv35QabBdGam0anMdByl3/AGjyHcmdZeJgMVISFKP0gVE2JGaxeExVM25TTQwqaTKlyeg96xQSGtyuRyD33D6coomVxNto8n1OYhgEgaAe7mDYCmWSk3gylmALBLMIXylh4NKQACbuCQxDvs7aadYU+x0Nx0QmSS5bQPrbTg+8XYckqOVg+3HuOjwGubcOeOvP35R7KmsD4xz6BS2MqytKVEuS/O97EKhdOqVL1A5RTMmknifD9ImiqBN+yOV7cn1PWCSoFzT1ZWB73gqspPlKy5kqYAulynmxa7Gzi1rPA9OLPtziuZNexJ5FywF7AcNInsC+KsLRpse+LqTEDJWFp1Fm6wszBtb+7iJKVoYnjTOeVOI6pKwpUFKAPaCiDobux5GFmIqBVtrtETXWgKZOu/CGleUkj7N8IVjUtOkaiWkbcNY1cie/vb94+bfDOIf4En/QI11BXjvjPnHbK/OzWSZmmr+V+W3p0gpVQw9Nrfh35mEtNWcfUD6wcicLDpukacd9be7qomwyoSiYkpWAQX4Hc7NeMtivwNqqSbfym/hvr1h6VFgTrxD8Ce+4i9FVltqBry7hp+sFGTj0Q0pdnzHEMHmywcyHG5H1BuIzFdn59z6DppH3OfKTNTax4G3Dj3RgfiX4bVLUVpHZ1I/l58xDlNZNSCxTeB3HaMLSTApaUqBU50ch3BYHvv4w9nfB0sS3VMImch2NNnuYEWWLjVNx12+sWzp85aEErzZyey5cMQL28vvFTK5KXGPg9N6JY8mNZMmr8CeVhy0LUCW4t+YRoMNQwt5e/bwqKi7HX3+8aCgl5Uh9dfbdYuY5XA89+0YuOdq9eP0LS7Xf3y4++EVT5luJ6+LbRGprAPY58T7vCmqxDX300995DGlZn2kQrV8W99ffnCCunDb39/1i2srXeE1TOhkYg8rIrmX/AGjoDVNjodxCLRrFidY6OhTNOJ5N9+UeGOjokjyW0+p6RoaRAMlZIBIyMdw5LtHkdCcnZcwfSJajUdYo4x0dBR6ByfUyERjo6GFRkkmPJmp7/Ux0dErshkAYmnTvjyOiQEVriuZHkdBIVLo32Bf9GV/pT6RqaE++6Ojopz7YtdmgSogBuI9RB1LNNrnTieIEdHQkJDOYgBFht9FfYeEWK0PT6Kjo6FMM8CQ5tx9TEyHll7szPfYR0dEMOJ8jx1AE0sG/cwtkKN++PI6On9bNr0/8OibvNve30MNZirDqfWOjotY/pMX1v737CutV2m5n1P2HhC+pHvxjo6HmaxTU+/GFtRp75R0dDIhRCqOnSUJJSkluAj2OjoKywf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51" name="AutoShape 4" descr="data:image/jpeg;base64,/9j/4AAQSkZJRgABAQAAAQABAAD/2wCEAAkGBhQSERQUExQWFRUVGBkWFxcYGBUXGBgXGBgXFhgYFxoXHCYeFxkjHBcaHy8gIycpLCwsGB4xNTAqNSYrLSkBCQoKDgwOGg8PGiwkHyUsKSwsKSwsLCksLCwpKSwsLCwsKSwsKSwpLCwsLCkpLCwsLCwsLCwsLCwsLCwsLCwsLP/AABEIAMIBAwMBIgACEQEDEQH/xAAcAAACAwEBAQEAAAAAAAAAAAAEBQIDBgABBwj/xABCEAABAgQEAwYEBAQEBAcAAAABAhEAAwQhBRIxQVFhcSKBkaGx8AYTwdEyQuHxFFJikiNTcpMHFTOCFiRDVIOisv/EABoBAAIDAQEAAAAAAAAAAAAAAAIDAQQFAAb/xAAvEQACAgICAQIEAwkBAAAAAAAAAQIRAyESMUEEURMiMpEUYXEFMzRCUoGhsdEV/9oADAMBAAIRAxEAPwD5DLRBARA6FRfLUYqSNzFRZ8u1hHFLRJJjiqFl2LSImSWfYRWZmsWrm25QRguEGevTsg/3Hg/qYlL3Fzl4iH/D2FFTTC1rpB5arP8ASNuJ6Q/w+SVq1ORJLku6jqbbXcd54QYKYABPQEizsw20SNonLUHCRxYDQcbnYRNnJNqhiJ7uRs17uT9hq3IxlscnEzgkEBrXu2n6jpGonnIkIs7Zj0HncesZGbJK1zDqQCw17aiUBm6gvygmwcMLtizEJTqtYAOOLM48oDly/IQ4qkF1pA7IUA97MSkW3/SIS6G7MwO/QaQnyXmkkEypQXTDikv3Fkn1fuimlQGfj7EE4LcKln+pPk/rFdJZuNgBzES+rEwVNotmUtrwnxSgSpJG+3I7Rp0IJ1DwPW0Wbu1iYtp2iJ41JcZdHz5Esix1FoIlovF1ZLaascDHstMNlIzY4+Oi6UkR6Q5icqW8EopgBAJWOtIpp5GYsBDHMEX4bxR87L+HXfk8clUtIdasytgGPmbQfEDk2eKn5zrbnDKhloOpELk1adkp71frBaVINvwnxESoktvoalKW+pitdPZx53hfnIsSQOOoMHya12Tp9Y5kJiWqSUqMQmptDfFaAqS6ddW6QgXVMi+z+sLa2G5KrB50BTJkEU0tU9ZSgEk3b1flFtTQokjtqCl/yj8I/wBR36QyMa7K88nL6QGXTFTqNh/MdP17oqnzEiyQ/wDUQPIaD1i6atczWydv0jwU4EM5JFb4cpC4oPCPYOyx0TzA/Dv3IoEFJmXdh0iyiQFWte13sSCAbF3B+msHyaRHzCCkgFsoSQou4BuW66feFMvwVC4PwghFCSC5Fr+z9oIMxIzZQ2gDkKLsxZu8+EeJrQUKRe7XDMm93t2ydALNz2hfmP8A0KaGg+YW/LuTqOAHEmN1h1OmWgABtm5cOvH9XhRhFINrBILcHcByf5r3OzQz+Ydh+sKk70hlLyFLUDbUnh6QVh9CCoEu99BYZQCQSf8AUP7hAUiSd+Gmhu1j4+caOTTCVKcWKuO76e+QiWq7Aea9RFMz8alLLDf/AEpOYnpZu6ElOlyTpmJU+mj5f/sPKDcQqblIcqZtbFyPp6QKtagCkXKgA393635x0lRf9PCkRVSZxlTq5L8dh4RYqkYC12L82tDOkw4pSltSz23IBL94i+vwxkl9GfxuX7x6wJ2VrqzKYaj/AMwtP8wPoA8WiT8tZdi9x46eLxRQTstSDyV5Jf6Q5xOjJD/y36jf0eIXQEtSX5pFcmbrF4Q4hUgGDqZBLMbm28cnsZOGrMTi0tqiYP6voIjLRaCviGTkq5yTspvIQKssLlvCGtGXey6VNyuY9mTyeQ9+EKxOJNg/Mw0kSC/aULNcKBN9ktZPPrubRNUdCpM9cOAAVNqDbxsw8zDhNPMWOxIRLTYBk5yosAS8wmxbgNeEDUwQVZUjKL3u7u73J0Di/F+m1ovhZU455zhJALMElVgBYDsBm/Zo5NvSLLxqKUpaMVUJ+W4C0uNbIUOjZcvlxiX8UhSUsiWo2cJJQbNc+e7chH0VHwogj/Cp1uHuQdwR+Jdm10hZiPwjPlkEpQATxdZ1L2sLObkiOpryB8WHVGPCpYBBUpI/7SCO71MCy1IdswbcjK/VgR4c4OxjCpyVrK5BF3zJYltiogdrTQjujPVHEgn1Itbn566bRIEpJK6HNZjCpLI+YJri3ZYh+YUQX07jCGelUwv3t9+6IolFyU5iwD5tiBfq1+7hDtWFolhCnC0KHaU1kq5Pt1u14L9CsouStrQkpJUwqJQWKdSCAwJysB+b8QDDjwiSKPtdq/WGdXS5C6dNuRiiZNJa1xAuRMcdd7ITKZhA6xDA1AOo+sBzkhyxfgePjpAUNBCiOiRjoPYqgennlBgxdcTe3SF6kGJydDyg2vIvFNx0wkzSptgIJopOZQAs/lAaVPDDDlMp4TL2L+J/zGkpnBCQC9gNtye4AC/WNNh2HlLPvYfblv8AvCz4ckAqBmEpSD2yA6gmzluIF27o18muQhOVJzDMpQsxfKpCehdid9RtBJJbZVzZJN0iiRQAkO1lBwW0DhuOoIMB47iBQlybu6RudrjibnvEOKY2JPB/F3+sZvHpwLkkbk8tMofqrzeAvlsfgir2IDU5gVks4JvxCSrsvqduqhDCgmgL1BzKKTbS50PvaMsqodY7mfhq/XbugjDawhRJN2JtsWYQSdsvvSaR9Kp0P20nRRBHC1+60W4pTZpa+no/3MJsLryluCgHDk7eof1EPZ090G7a32ZnvBNIouTtHzqQwqpT8VA9cpSY1BUFAkbEg+JBjMV8vJVS1XupCz/3O7eEPqCc4I4KPqYRdFyatJ/kI6hJRMKSGBuODbfbug2int9oljNK6Qoapfw938YEkzLcOMQux1qUDNfE9ZmrJ6jdSlv3sOEJfmZiHvffQfeL8emH+Im81P5CB5CCefGLfSswG+U+P5hcskkcPe0OcKw4zVhKSxJAGwckBydtdfvAFPTAtfUgacSBbprDSQpknQgqBJa5IBcZnskZjYa2J0DIbs1IQa0uzY/CvwqlCyuYQtiyQLpUxYqvqncPrrpr9CRi0tLAB1cOH0EYbBpqsovszEvs3ZYXA4RsaHBgtIUhZPEZDYs9yOurQ2NLoy/Uzm384yRisxX4Up5CKq6umFJ+ZLLDcJCh6MO/wi6mlKQ1n4kkv1ugAGCnWpOolm2gCiz6a/SCuyom4u6FEg0dQfkrCSqzOXKjYs7BzyhD8Q/8N5GVYQMoUMyQ9wrcpfls55NGjxjAEzVAzCTeysqElI5KHaCgbv0tZ4bSpWZHbIBAa5Y3JZ73cdI7vQayyg7s/NmJ4IuRMyl2L5SLZg5S477ROhrgkGVMLJU5CmIAJ2I4Nw0twDb/AOMMFHzAgTVLSgqSQpQUpJylQJtYkA3/AKfD5/iVGPlk7oUpB7lFvX6Qi6ZsY2pxLacAgoUXAcc2279PpA4pSNA/DWKcNnXBJH8quh0PcbvyPKNPIwtWT5jPLzZczOnMz5X4teCasTJ8TNz5RF2vAE5nvbjy590aLE5YIMIKuW0R0wfqQNMQQSCLgseosY6IiaNxHQYqyj5nKJyRZdth6xApI1BgqmRmStg9n2ewUrwtBAJe5Cnkk6B40OF4flUMwfS3N9D6wFgyAl1HV2b6e+EOsPSbnUAgP/UXa3j7NhS8jp5K+VD7CKJJcrzBN1KZ+ICbOHDtb94Y4d2QX1Og4mw16nN3NAdFUpEpQLhXZ6WzXfYjlA6awrWEpLOQH/l59w+kBMKFyNEnEnDvZIt0Htu7pGJxqrK5hQnVRAH9wJfvG/AQ1xrEDLlhCRdQIfhpy2Y/2xm6RyVLAPZSc2rkF9ho5Pn3wu90XsWOockA0knOeAs5NgA7FR5DM/dBeDyMyiRvoOu/QPBlFSEhdg6pawHFrB99NxDHA8Py30J+2nr49Iao9Hc6ux1h9EoIDhrOTe+sEypvZKS9w45h2txvA6eBNvTz6RRNnMzC1ujsx7tYMz5SfKxL8XKZaSNQhh1dn8CYNoZw7RFrlugGUHzhX8Wrun3xiyRPBLHbs23ZKH8wfCK8vqNXHvEhgusDtqWNvfIQvnSjLDkM+nMRfKyhZNnF+lrx7j81MyUAk9pJChw5jwPpEpA86kkfPMWL1Ez/AFfaPZa2iuvlq+at9X+0WSKRR3EWWrSMeDaySpeX/sY0JK1AaAEEngxt5w3oElJIUoXdxzci7PzhTKplgMAL9/ODKWStLdgH/ubq3OFNGljye5oKXEJqVoCSFJDlQBF24vceTsOcb/BcUKkkywxYOk/d3B7/AAj5PLK8/aQpPE/iBa4B46AXOwjU4RXpz5sxyqcBQJDHLZNiQ4s/LYtCk2nTLGTDjyRNpP8AiidlUUJHZBLPd7gZn1Gln1ttCSX8T1aznCkhkkkMx8A5JBsAH5x5X1BKiGZTAg/lJ3B58xcc9DRgmeYtRmFSvx5UPook/hD2cMe876HaboqP00Yx5JaLF/Ha1PmT2hly5iSlmIJ7TkkEg9IDmfHs6YyVS+1r2M1rtZWZwGB1v9GVTRF+wnK6ndSQzOohwBwJH03GexXEjLWSMiiNgHSHckg8SN/GIYEMK7Oo05pS1KaWp3QXCiSm5c7jYiF1ZTkyXNie7f8AaA5lSVTEXGQkqyJJZLdkuNBmI8zDvGmMq2yf3fw8YFJ+S1jXHfuYVXYUW3t+vvhGsw3GT8oy7ABeYOBmDApZ+DbcnjKVYvfh94Io6tgOf0b33QxXVlbPFN0NMRnAOeMIp8x4vqKh9YDJeO7YrpFOWOiwSjzj2DsXSNLNwRyQRuYFRgplZzsUkaPqlSdN/wAXrGvmIDnqfWPZksFOkVoycTQlBZFTR8/kTSSSXdSnLc7284d4fMsOA0PhF+K4WlsyAxhN89uzpx5e9YsRkminkxtSpmi/jQEgPoPfXSLZCsl2cq0G79/R+6EFLNzOTYBso+nhBUyry3d1AMP0gJBRSSoMxCqJJBufXl75xTh9Soo+UlmMwqSezqGS6n1SzW+jwjq6sk63PlYC0X4dVZTY++F4WzQgvlo1tKrKoBR/Ahiosxc59wLa3JLhQdtIbU01GZgNkswPcp9+yPN+EZ6lxNEzs9lKQdL5QCwcvc3LMbw3p1tpcJ/NqCQzM4B0Oh1Y2tDouynklx00M1SGAJuW15aFucK6hwOPh72Ai811iHtf9YX1dUG9kwwpdiL4jP4eh9GHmRAyarKol7vbvHrFeO1JVMQhLk3t1ZvSGuEYM3aNz5DkPvCJL5jTxTrGkQp6Ja+0u3L7wecPYaQemQA0eTjAktsydZQAzVW1P0HODJGDIbZ4nUJ7Zb3YQRLBbWLaWjOb2wYYckXf0H0g2lo7hn77+UUyJSSXB7oa0kk8bDaIY5FqMNBLnwu3pE5mCIyklIUD1BG+zcPAQwlEDURdODix990AyFJroVTMRmCV8mYrNLADFsyxlPZuQT+ZT8tjpCyXWhIJ1fQpOhbsnVxfgS++0NKifxFx7vGfrU5SFAJIzOQQ97cLgb24k9VSXktYZKuFdjWXiCygIcK1JGxDtc93O8IMUV8sKUQMyjZnY3sBxb6QXV1oSAUhRUgELAZQS7JSt+Bdu5PWFlJXS1FRnjOpI/w0rchtgGslrkvq40a/KmFOXBUlsrok5JkoKYGY5IcE2fLmAum2x4PDDGJhBUBozeJeEdVOQsdgEHQXJ5AjTlYDeCKivQrjcOb9kWsOJO55mJkgMOV9SYsqFub7bR5TXSoaZXV1dg3jv1iqonh7RQ5DsWs0HBe5XzTV6Lps8APA5ruUSnS84dIvqRx4tzfyIgCHKCM7JmkmGHEI6Ao6C4IV8eR9qUi56n1iKRtEETnJ6n1ggIjKPSRVA8+lcaQhxHD0/hI313jXBIgOspQqJUnFkupqmYGtpVyg4ukveBFYh2QNwG/TujTVtIyu07be+EIsWwUo7aB2Sbjh+kWIyUipkxuO0AS0FWmvUCCKYcyL+9A/vSBUrAZtd7/pEvmtyg+IKyMafMCQrtF7FJsxZuF3Yu/9POx1LjLBgSLX6O4Y8Q3nyhLKQoh2ZPFQtw3i4S5adSV9OyOj6+DdYig3K1sZzcXWpwkXfv1tzbrEF1SkIIJBJNgz3PvTpCiZXqYhLJTwSG8Tqe8w0wLDye2rU6cv1juVAqCfQfg2Ct2lXWr8R4chy4neNDJlekRppdrRPO23UwtsdFUixYYcIAqVAlh4wTUrtzhFjGKiTLKjrokcT9tzEqLk6RE8ihFyZGbOZarizatwHhEpM8K4K46AecZ+gnTJiQVdp9SSA7xpMOlZU/l7r+MW+tGeqa5e5OYU5uyGPJ/oINpknYeoiHy3/N0u0NsOouJ124dIEsJ6PaZHE+H7R6lDlQIB5hTv1FiNuMMZVENQp+INm7tu5ojUyx3xDRCYpq5OUOm79R3EbxnsSJAJGv02/eNBMp5yXJyrHDQt1+8C1dIFP2WI1/RoChl8TD109SFOksFCzEEFIdIfwI/QwNMlLUM5BOZ2Up75WzEHdnuTbvEMcYwpiSm27e/dxCudUuMqkhDJADJcqKQzkqNgokqLbq0iVERlySsqKrMAH3O/AhvfrEXtzf8Af1jwzGzF7kv3mK0KK9GcAnhb7mCSEynVe5IiImPUqHXyiE9xEpAykqs8lrZzwIt6l9to8nKSrkeO3fFbvoNBdvU8I5bA/Z7eMMoqOVkflGOirNHQYm0bMVcz/MXv+ZX3giTWzG/6i/7lfeBCgecTkLa0ZD2etghhIr5u8xd/6lfeCEVazqtTb9owuKon84m0ChySGcysBsb9bxAzAzN3beEAGY0F4fSlRGbQ7feGxiA0keycKlr/APTR1CU68zDCTgEoXKEu2oSOLw3kUiQBpp798ob0lDn/ACuwcJ4nQd0PSoU0u2ZyV8Oy5l1IQG3WElugMQn/AAf2XQmWUk7IyuQNRbrDbF6ecoH5jICXcIU7MCNRuwO500jPVXxRMlsmWwypIUVX1YaHu0D684Hk7qiHBVaoWVWBGWtigDllEHYdNdBSlICh+VgC/F9v0gsfE6Z6QJqGmBu0CMpSWaxuegidThzZZqLFN+o3T1iaT6IVpbQs/wAQFlKUlv6i4fY32YiB561s2dZJLfiOr9YcVEwMVanfpcvCuopszs19IU3TOnDyiCqeYlBUZhJ11UbbAcdy8K8YrJS5eQpClMQFkksX1S94Mqpq1BlqPPVyf6jvCKuKRvfxMWISp/KZeXHyT5iYVCxbOoNwJixGJzRpNmDotX3iFQO2rrFTRYM3a8hqcXn/AOdN/vX94IRjdQNJ80f/ACL+8L5SYuCYkm37h4x2p/8AcTv92Z94kMbqP8+d/uL+8BpRFiURxNv3C0Y5UHWfO/3F/ePF4rP/AM6b/uL+8DBEWhEQFb9zlVcxQutR6qJ9TEFkkAEuBo92iYRHFMQTbBzLA2EVkQSpMULEcDZSsxUoxaoRWoQQDZDOQCASAdQ9i2jjdoqMWqEVkRIByZyhYEx0eNHkSQatM2ztx/X1iVOu7npAtPOax4xJNRcgbOX9Iy+J66MkkEqnxMTmgFCoKQguAdPdv0iVCzviDLDZOc+99I0NPICQ+m0IqEXcPb36/SNBTrfnwiwo0Ma8jPDpjhyz7DgOcNET3Yp1F3GgPOFVHYAEhyeVw4s3hDiawQwFjcAa+7R1HOg6ShRSoqAOrBgb8b7xia/4VUquSJyglE5RIUw1CfwgbMWF7Fxrts8GxEuEAHM2+gtr7beD8YkInJdTAhWZ+aVP4OAWg3FNaKcpOGTi1pmTX8GSkqMwEEBY5doB20ZiX23EEJpAXAYX04a26R7NrwV3BAzWLdklmf3xiE6sBBY3B1DOz3Z/fhAIsNNR+YQ4hRZCQbA+mviNOh5QkrcRRKLa+oP0EafHaSYunmLIYpSFjUEpcHMO5TuLR8wqV3MQ8dlKeeui+uxQrdiE+Lm4s/n3GE6zFkwwOtUNjGjNy5HLsrVrHZYklLwQimeCcqKyVkZMq0EIkwbRYYpRCQCSdhc+UbHCP+GVTNDlIlp4zDl8Es/lAvLFdhKDMMiRFyKePr1B/wAL6ZAedNUs7hACE+KnJ8obSPh6gl3TToLbrdf/AOiRCX6mK6GLGz4xJwhS9AffrDOm+D5xvkV/afUtH1//AJpKQOwlI6BKfQRWcTSvaFS9TLwhscSZ8iqvhWYm5SfL7wpqKIpsY+z11GlQ3DxlMVwN3Yg9bQUM99nTxNdHzdUowPMTGlrcIKdvQwpn0kWYzsrSVClUVGCZ8pjA7wyxZWqIKEXlYjxUdZHEHjosyCPYKyOI5mJiGUJSeJggpinUtt6xRjs9G9I8km5cHg0NaYJmsgnJwU1s7uxOvjwiVPSL+XcJyk2Ckh31cH3aL6bMQRlQzfa+3pvD0qIimNqehKVAcnB3Nrt0PrDGnAyghrX3sb69YyyapUtXaskXBzfhL3F7vfThyhirFUEdmxa497W129eaLUMqemaalqEkPtz43sG5w2C0qQHZjpexPCMVSYsEhuDtoX38i8Ef+JEFOVZDX3DjuSIgh5EmahdQqW4lp1BLkh/LuhVV4msKJLZSXUCQL8b8j5QkPxUAMochrW+/d4QtOI5lZlJKmuEkgJfiQAX8WjuNipepjHfZpZ9UuaAE9hAtnUWToBbdSunlBVFIpzmSFKUoHKVl0pQW/Kl9m1UW5bRj6iuXMLk8t9OHADkA0RC1M2YtwFh5QSiZ+X1Dn2/7H0+fj1OKdSVKzpQkSSXBOUhWVI0zCxuLC0fGa+l7ZyXTqLjTZ+cNTJEQXJEHTKfNIQKo1RH+DI2c82I8IdqQIomAQXEBzFMqUSovH1T4L+B0JSmdUJzEjMiWdAGcFQOp3bQW3jL/AARgonVOZQ/w0EKUdn/KnvIduAMfWpuMIlhyH/T2/cYz88m5cUMhSVsJkSko7SUJQw1CQCe8aCBq3G8oPnr72eENb8W5nAGnEBg3Di/vjGerfiZOVblWdmS2UhyLuddWNt+kV3Frss4Y/FejTf8APEKUQqYArXK5HE3ItqAGJe44RRV4lmH0ff2Pdoy2GfFXypSpaUslQZVk5i+qiq2cjYGws2kF0lehQ7BJCb3sbPbUvqz7NEc+PaNH8Asn7t/58fYZzAM3ZLpZ8zKAvrrex+kaP4cxinkuZqSVbEgGMGvHgCUpuA3laPFYmFDW8L+LO0y7/wCdhjFxbe/ufS8V+LaaaQlSVFDEuCEkEORlvvz4xh6/G0K/B2RuLkjoepOsJKis2eAJaS5aJk5ZHbJx4MXp1STa9m7GlQpK9wO/fk/P0hHW0agSxBYtHmIzgE2N4pp8QB7KjcxawuS02ZHrsGOXzY40/b/gJUU76wsVTAamNFOlbcnbdjpCuspM3WLqlZi04umhcpCRFZMWKlAa+cVqPhBIkqJjo8JjoIGzQTDYwTQ04CkkglP5un33gSau46v5w+oEiYA2mkV8UdG7OVFdViqpqpcpS1fLBZIAZrksAWBuo3N7x6vEV06CgFKsyUKBDdjMS3W2xa5TwvdOpAFAHVOZT6uUpUoAdSG74WYpQdpDuLMSbWQAHY8iPAw1qgE/EQGqxVa7WboN9fOKhNPH0EPZXw+jKDe/MwtxKiQgkAaW1Jc7nXTbxgOSZDjNeQZMziX74tTNEDrkskFuMSkSs23hrBXQri5BiJ4G4i1NWnjAcySkAEExXJJCrC3PQdTE8zvgV2xl/Gpjv48cD4GOQhC0OlV9wdbOT3aXjyXNIJAbmDxHCCUjvw6fk7+OJ0SfAxXNqVgOUkA6RbhnbWpAABLkcnIHg5ENTSZkn5iWSGSVDRKjZPRy/nEpi5YEjNTqxXBoqdatG8YPxRF0lho5PPeA0TCgkHQQEpNdHLDG9n0/4WkiRRySUycs1IWsqXlWSqxAs4YM2uhh+jDJM8f4al82SVDSzm3AefdiMJrkiTK/w0lQlpDqzK2ewJZn5Q0/8RTmACsoH4QnsgdALcNrtFV45N2ilLLGLaY/V8Cg3SvUbhm4cbv6RicWwRUqcpGVyDqA9tf0hgrEph/Orbc9R4NDDD8SCmTNO3ZXqUgDQ2un0hihKO3sD40ZaWjITJKSGIgSjqBLmXUQA4Y6nn3RosZoss1T6m/vaEVTIACmFz+3dEZIKcS56L1csE+wOdPIVfRrNuHJ8iW7o9E0uGfh4wIpRS4IzMxB021HvaJSakpIKSH3bUMba2PGKrgehj6hS3Yd/EkbXdm3fpHn/MxESpSpaiAplFIsGBPaJFndifM82VzwrKx20745QVkzyWro6rqLkwJLJObe3tonSU/zFMSwHns0NKnDQ3ZsfL9Itxx6MTN6uPOmLpk8vd3IF+TBvKC5LKtmewLs3UdxtEEYPMVza25i8/C84AOQ3PaJS4ic+WGVU/uDVdA9xr71hNPBBY6xqzR5EsTmI3aE2KSAoWFxyhsWULrQlePI9IjobRA+nxpPhyqCMpKAsD8pJAOrORdnjPVSASQDZy3MA2PnBOGYhk174r4mbeVWNMbqvwkcRbpr6QKcQzn8QIAUwLOAbl3/ABPYADYNFWI1yVAkce73eFnzGIMHJ7Jj0asV6JdOHcrd9QzcGZ+WsZmbNKlEnU/WIzqkrfl78oi1rfvCaoNsvkzAXB9mIZPlkl9dCGvyvpEZW/TSPUTToL8vtBALWyMya+9m8/3j2npSsWsN1GwHXnyF4OyrSVJMkZkuCCA4Id9tvCBDQK1UpKBlKg51Z7AD8xZh3RxDloqqwEq7CtPX3tEFzF7nxOxa8VEg6beyX6x6mVc305jV2s3L0ghSbDKJapeWaLsQ/wBjyIcRtKSemYUTZYCiHJCgFC4IIKTyLcowoWcpSDlSTo/rxhz8OVZQooIU50Kb2Ni/LnExdBtaosxWWVS1KLHKsgq539QD4GM9MNrnl4adOEammqkhE6WUBXzHAJ1Qy8zp5lm6ExkZ5ZRBgpKxfLVH3r4SkS14dSiYhK0/KS2YeYOvhxjq/wCB0KcyVZf6FOR3HWBvgief4GlF7Sk+OwjSIqL8m5EN6+9t8/lKMnRTnGMttGGqvhydLuqWSBdwHHG7acfZhcUNH1qROdn15c/fpAOKfD0qeLjKr+ZIAPf/ADDr4w6Of+orSwexgpFcFAImh0iwVun7p1t4c6a3BAUlm0cNoRfS9xF+L4LMp1MrQ6KGh+x5fSBpFcUjKQ6XdtG6HbS+r2hteYgqTXyyM7VUGYZT+o6QBhuGH5gSO05YWsRcnXjlbxjQ4gwLu4O+niNjFFLXZRlyBiUkj8tnY31LqMI9RKkqRt/sqpOTk9IPw74WmsFr/AodmwSnQAkHTThuTAOMYB2MqE3B7Rdyemw18oYoxoqSEkMXLqzflswbZmP90DrxSWbBQ8u+Kyg+zXl6hJNGPFEZcwF3D5e7mIaykBw8W19QFuAxG+nXxj2ikFRDDrGhjbrZ5n1yXNOPkd0UxIYad0e1LnRPjF1HISnW7a7Dvi+rrRt5dPfvQG9lZdbMvWSV/wAvvSEFdTr3HnGrrJ55CM9XTffv35QabBdGam0anMdByl3/AGjyHcmdZeJgMVISFKP0gVE2JGaxeExVM25TTQwqaTKlyeg96xQSGtyuRyD33D6coomVxNto8n1OYhgEgaAe7mDYCmWSk3gylmALBLMIXylh4NKQACbuCQxDvs7aadYU+x0Nx0QmSS5bQPrbTg+8XYckqOVg+3HuOjwGubcOeOvP35R7KmsD4xz6BS2MqytKVEuS/O97EKhdOqVL1A5RTMmknifD9ImiqBN+yOV7cn1PWCSoFzT1ZWB73gqspPlKy5kqYAulynmxa7Gzi1rPA9OLPtziuZNexJ5FywF7AcNInsC+KsLRpse+LqTEDJWFp1Fm6wszBtb+7iJKVoYnjTOeVOI6pKwpUFKAPaCiDobux5GFmIqBVtrtETXWgKZOu/CGleUkj7N8IVjUtOkaiWkbcNY1cie/vb94+bfDOIf4En/QI11BXjvjPnHbK/OzWSZmmr+V+W3p0gpVQw9Nrfh35mEtNWcfUD6wcicLDpukacd9be7qomwyoSiYkpWAQX4Hc7NeMtivwNqqSbfym/hvr1h6VFgTrxD8Ce+4i9FVltqBry7hp+sFGTj0Q0pdnzHEMHmywcyHG5H1BuIzFdn59z6DppH3OfKTNTax4G3Dj3RgfiX4bVLUVpHZ1I/l58xDlNZNSCxTeB3HaMLSTApaUqBU50ch3BYHvv4w9nfB0sS3VMImch2NNnuYEWWLjVNx12+sWzp85aEErzZyey5cMQL28vvFTK5KXGPg9N6JY8mNZMmr8CeVhy0LUCW4t+YRoMNQwt5e/bwqKi7HX3+8aCgl5Uh9dfbdYuY5XA89+0YuOdq9eP0LS7Xf3y4++EVT5luJ6+LbRGprAPY58T7vCmqxDX300995DGlZn2kQrV8W99ffnCCunDb39/1i2srXeE1TOhkYg8rIrmX/AGjoDVNjodxCLRrFidY6OhTNOJ5N9+UeGOjokjyW0+p6RoaRAMlZIBIyMdw5LtHkdCcnZcwfSJajUdYo4x0dBR6ByfUyERjo6GFRkkmPJmp7/Ux0dErshkAYmnTvjyOiQEVriuZHkdBIVLo32Bf9GV/pT6RqaE++6Ojopz7YtdmgSogBuI9RB1LNNrnTieIEdHQkJDOYgBFht9FfYeEWK0PT6Kjo6FMM8CQ5tx9TEyHll7szPfYR0dEMOJ8jx1AE0sG/cwtkKN++PI6On9bNr0/8OibvNve30MNZirDqfWOjotY/pMX1v737CutV2m5n1P2HhC+pHvxjo6HmaxTU+/GFtRp75R0dDIhRCqOnSUJJSkluAj2OjoKywf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7652" name="Picture 6" descr="http://www.sfwomenshealthcare.com/graphics/procedures/hysterectomy/full/19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349500"/>
            <a:ext cx="4440237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>
                <a:solidFill>
                  <a:srgbClr val="000000"/>
                </a:solidFill>
                <a:latin typeface="Calibri" pitchFamily="34" charset="0"/>
              </a:rPr>
              <a:t>epidemiologie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  Top 5 postoperatieven: </a:t>
            </a:r>
          </a:p>
          <a:p>
            <a:pPr eaLnBrk="1" hangingPunct="1">
              <a:buFont typeface="Arial" charset="0"/>
              <a:buNone/>
            </a:pPr>
            <a:endParaRPr lang="en-GB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abd hysterectomie</a:t>
            </a:r>
          </a:p>
          <a:p>
            <a:pPr eaLnBrk="1" hangingPunct="1"/>
            <a:endParaRPr lang="en-GB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colon resectie</a:t>
            </a:r>
          </a:p>
          <a:p>
            <a:pPr eaLnBrk="1" hangingPunct="1"/>
            <a:endParaRPr lang="en-GB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dunne darmresectie</a:t>
            </a:r>
          </a:p>
          <a:p>
            <a:pPr eaLnBrk="1" hangingPunct="1"/>
            <a:endParaRPr lang="en-GB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appendectomie</a:t>
            </a:r>
          </a:p>
          <a:p>
            <a:pPr eaLnBrk="1" hangingPunct="1"/>
            <a:endParaRPr lang="en-GB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cholecystectomie</a:t>
            </a:r>
          </a:p>
        </p:txBody>
      </p:sp>
      <p:sp>
        <p:nvSpPr>
          <p:cNvPr id="28674" name="AutoShape 2" descr="data:image/jpeg;base64,/9j/4AAQSkZJRgABAQAAAQABAAD/2wCEAAkGBhQSERQUExQWFRUVGBkWFxcYGBUXGBgXGBgXFhgYFxoXHCYeFxkjHBcaHy8gIycpLCwsGB4xNTAqNSYrLSkBCQoKDgwOGg8PGiwkHyUsKSwsKSwsLCksLCwpKSwsLCwsKSwsKSwpLCwsLCkpLCwsLCwsLCwsLCwsLCwsLCwsLP/AABEIAMIBAwMBIgACEQEDEQH/xAAcAAACAwEBAQEAAAAAAAAAAAAEBQIDBgABBwj/xABCEAABAgQEAwYEBAQEBAcAAAABAhEAAwQhBRIxQVFhcSKBkaGx8AYTwdEyQuHxFFJikiNTcpMHFTOCFiRDVIOisv/EABoBAAIDAQEAAAAAAAAAAAAAAAIDAQQFAAb/xAAvEQACAgICAQIEAwkBAAAAAAAAAQIRAyESMUEEURMiMpEUYXEFMzRCUoGhsdEV/9oADAMBAAIRAxEAPwD5DLRBARA6FRfLUYqSNzFRZ8u1hHFLRJJjiqFl2LSImSWfYRWZmsWrm25QRguEGevTsg/3Hg/qYlL3Fzl4iH/D2FFTTC1rpB5arP8ASNuJ6Q/w+SVq1ORJLku6jqbbXcd54QYKYABPQEizsw20SNonLUHCRxYDQcbnYRNnJNqhiJ7uRs17uT9hq3IxlscnEzgkEBrXu2n6jpGonnIkIs7Zj0HncesZGbJK1zDqQCw17aiUBm6gvygmwcMLtizEJTqtYAOOLM48oDly/IQ4qkF1pA7IUA97MSkW3/SIS6G7MwO/QaQnyXmkkEypQXTDikv3Fkn1fuimlQGfj7EE4LcKln+pPk/rFdJZuNgBzES+rEwVNotmUtrwnxSgSpJG+3I7Rp0IJ1DwPW0Wbu1iYtp2iJ41JcZdHz5Esix1FoIlovF1ZLaascDHstMNlIzY4+Oi6UkR6Q5icqW8EopgBAJWOtIpp5GYsBDHMEX4bxR87L+HXfk8clUtIdasytgGPmbQfEDk2eKn5zrbnDKhloOpELk1adkp71frBaVINvwnxESoktvoalKW+pitdPZx53hfnIsSQOOoMHya12Tp9Y5kJiWqSUqMQmptDfFaAqS6ddW6QgXVMi+z+sLa2G5KrB50BTJkEU0tU9ZSgEk3b1flFtTQokjtqCl/yj8I/wBR36QyMa7K88nL6QGXTFTqNh/MdP17oqnzEiyQ/wDUQPIaD1i6atczWydv0jwU4EM5JFb4cpC4oPCPYOyx0TzA/Dv3IoEFJmXdh0iyiQFWte13sSCAbF3B+msHyaRHzCCkgFsoSQou4BuW66feFMvwVC4PwghFCSC5Fr+z9oIMxIzZQ2gDkKLsxZu8+EeJrQUKRe7XDMm93t2ydALNz2hfmP8A0KaGg+YW/LuTqOAHEmN1h1OmWgABtm5cOvH9XhRhFINrBILcHcByf5r3OzQz+Ydh+sKk70hlLyFLUDbUnh6QVh9CCoEu99BYZQCQSf8AUP7hAUiSd+Gmhu1j4+caOTTCVKcWKuO76e+QiWq7Aea9RFMz8alLLDf/AEpOYnpZu6ElOlyTpmJU+mj5f/sPKDcQqblIcqZtbFyPp6QKtagCkXKgA393635x0lRf9PCkRVSZxlTq5L8dh4RYqkYC12L82tDOkw4pSltSz23IBL94i+vwxkl9GfxuX7x6wJ2VrqzKYaj/AMwtP8wPoA8WiT8tZdi9x46eLxRQTstSDyV5Jf6Q5xOjJD/y36jf0eIXQEtSX5pFcmbrF4Q4hUgGDqZBLMbm28cnsZOGrMTi0tqiYP6voIjLRaCviGTkq5yTspvIQKssLlvCGtGXey6VNyuY9mTyeQ9+EKxOJNg/Mw0kSC/aULNcKBN9ktZPPrubRNUdCpM9cOAAVNqDbxsw8zDhNPMWOxIRLTYBk5yosAS8wmxbgNeEDUwQVZUjKL3u7u73J0Di/F+m1ovhZU455zhJALMElVgBYDsBm/Zo5NvSLLxqKUpaMVUJ+W4C0uNbIUOjZcvlxiX8UhSUsiWo2cJJQbNc+e7chH0VHwogj/Cp1uHuQdwR+Jdm10hZiPwjPlkEpQATxdZ1L2sLObkiOpryB8WHVGPCpYBBUpI/7SCO71MCy1IdswbcjK/VgR4c4OxjCpyVrK5BF3zJYltiogdrTQjujPVHEgn1Itbn566bRIEpJK6HNZjCpLI+YJri3ZYh+YUQX07jCGelUwv3t9+6IolFyU5iwD5tiBfq1+7hDtWFolhCnC0KHaU1kq5Pt1u14L9CsouStrQkpJUwqJQWKdSCAwJysB+b8QDDjwiSKPtdq/WGdXS5C6dNuRiiZNJa1xAuRMcdd7ITKZhA6xDA1AOo+sBzkhyxfgePjpAUNBCiOiRjoPYqgennlBgxdcTe3SF6kGJydDyg2vIvFNx0wkzSptgIJopOZQAs/lAaVPDDDlMp4TL2L+J/zGkpnBCQC9gNtye4AC/WNNh2HlLPvYfblv8AvCz4ckAqBmEpSD2yA6gmzluIF27o18muQhOVJzDMpQsxfKpCehdid9RtBJJbZVzZJN0iiRQAkO1lBwW0DhuOoIMB47iBQlybu6RudrjibnvEOKY2JPB/F3+sZvHpwLkkbk8tMofqrzeAvlsfgir2IDU5gVks4JvxCSrsvqduqhDCgmgL1BzKKTbS50PvaMsqodY7mfhq/XbugjDawhRJN2JtsWYQSdsvvSaR9Kp0P20nRRBHC1+60W4pTZpa+no/3MJsLryluCgHDk7eof1EPZ090G7a32ZnvBNIouTtHzqQwqpT8VA9cpSY1BUFAkbEg+JBjMV8vJVS1XupCz/3O7eEPqCc4I4KPqYRdFyatJ/kI6hJRMKSGBuODbfbug2int9oljNK6Qoapfw938YEkzLcOMQux1qUDNfE9ZmrJ6jdSlv3sOEJfmZiHvffQfeL8emH+Im81P5CB5CCefGLfSswG+U+P5hcskkcPe0OcKw4zVhKSxJAGwckBydtdfvAFPTAtfUgacSBbprDSQpknQgqBJa5IBcZnskZjYa2J0DIbs1IQa0uzY/CvwqlCyuYQtiyQLpUxYqvqncPrrpr9CRi0tLAB1cOH0EYbBpqsovszEvs3ZYXA4RsaHBgtIUhZPEZDYs9yOurQ2NLoy/Uzm384yRisxX4Up5CKq6umFJ+ZLLDcJCh6MO/wi6mlKQ1n4kkv1ugAGCnWpOolm2gCiz6a/SCuyom4u6FEg0dQfkrCSqzOXKjYs7BzyhD8Q/8N5GVYQMoUMyQ9wrcpfls55NGjxjAEzVAzCTeysqElI5KHaCgbv0tZ4bSpWZHbIBAa5Y3JZ73cdI7vQayyg7s/NmJ4IuRMyl2L5SLZg5S477ROhrgkGVMLJU5CmIAJ2I4Nw0twDb/AOMMFHzAgTVLSgqSQpQUpJylQJtYkA3/AKfD5/iVGPlk7oUpB7lFvX6Qi6ZsY2pxLacAgoUXAcc2279PpA4pSNA/DWKcNnXBJH8quh0PcbvyPKNPIwtWT5jPLzZczOnMz5X4teCasTJ8TNz5RF2vAE5nvbjy590aLE5YIMIKuW0R0wfqQNMQQSCLgseosY6IiaNxHQYqyj5nKJyRZdth6xApI1BgqmRmStg9n2ewUrwtBAJe5Cnkk6B40OF4flUMwfS3N9D6wFgyAl1HV2b6e+EOsPSbnUAgP/UXa3j7NhS8jp5K+VD7CKJJcrzBN1KZ+ICbOHDtb94Y4d2QX1Og4mw16nN3NAdFUpEpQLhXZ6WzXfYjlA6awrWEpLOQH/l59w+kBMKFyNEnEnDvZIt0Htu7pGJxqrK5hQnVRAH9wJfvG/AQ1xrEDLlhCRdQIfhpy2Y/2xm6RyVLAPZSc2rkF9ho5Pn3wu90XsWOockA0knOeAs5NgA7FR5DM/dBeDyMyiRvoOu/QPBlFSEhdg6pawHFrB99NxDHA8Py30J+2nr49Iao9Hc6ux1h9EoIDhrOTe+sEypvZKS9w45h2txvA6eBNvTz6RRNnMzC1ujsx7tYMz5SfKxL8XKZaSNQhh1dn8CYNoZw7RFrlugGUHzhX8Wrun3xiyRPBLHbs23ZKH8wfCK8vqNXHvEhgusDtqWNvfIQvnSjLDkM+nMRfKyhZNnF+lrx7j81MyUAk9pJChw5jwPpEpA86kkfPMWL1Ez/AFfaPZa2iuvlq+at9X+0WSKRR3EWWrSMeDaySpeX/sY0JK1AaAEEngxt5w3oElJIUoXdxzci7PzhTKplgMAL9/ODKWStLdgH/ubq3OFNGljye5oKXEJqVoCSFJDlQBF24vceTsOcb/BcUKkkywxYOk/d3B7/AAj5PLK8/aQpPE/iBa4B46AXOwjU4RXpz5sxyqcBQJDHLZNiQ4s/LYtCk2nTLGTDjyRNpP8AiidlUUJHZBLPd7gZn1Gln1ttCSX8T1aznCkhkkkMx8A5JBsAH5x5X1BKiGZTAg/lJ3B58xcc9DRgmeYtRmFSvx5UPook/hD2cMe876HaboqP00Yx5JaLF/Ha1PmT2hly5iSlmIJ7TkkEg9IDmfHs6YyVS+1r2M1rtZWZwGB1v9GVTRF+wnK6ndSQzOohwBwJH03GexXEjLWSMiiNgHSHckg8SN/GIYEMK7Oo05pS1KaWp3QXCiSm5c7jYiF1ZTkyXNie7f8AaA5lSVTEXGQkqyJJZLdkuNBmI8zDvGmMq2yf3fw8YFJ+S1jXHfuYVXYUW3t+vvhGsw3GT8oy7ABeYOBmDApZ+DbcnjKVYvfh94Io6tgOf0b33QxXVlbPFN0NMRnAOeMIp8x4vqKh9YDJeO7YrpFOWOiwSjzj2DsXSNLNwRyQRuYFRgplZzsUkaPqlSdN/wAXrGvmIDnqfWPZksFOkVoycTQlBZFTR8/kTSSSXdSnLc7284d4fMsOA0PhF+K4WlsyAxhN89uzpx5e9YsRkminkxtSpmi/jQEgPoPfXSLZCsl2cq0G79/R+6EFLNzOTYBso+nhBUyry3d1AMP0gJBRSSoMxCqJJBufXl75xTh9Soo+UlmMwqSezqGS6n1SzW+jwjq6sk63PlYC0X4dVZTY++F4WzQgvlo1tKrKoBR/Ahiosxc59wLa3JLhQdtIbU01GZgNkswPcp9+yPN+EZ6lxNEzs9lKQdL5QCwcvc3LMbw3p1tpcJ/NqCQzM4B0Oh1Y2tDouynklx00M1SGAJuW15aFucK6hwOPh72Ai811iHtf9YX1dUG9kwwpdiL4jP4eh9GHmRAyarKol7vbvHrFeO1JVMQhLk3t1ZvSGuEYM3aNz5DkPvCJL5jTxTrGkQp6Ja+0u3L7wecPYaQemQA0eTjAktsydZQAzVW1P0HODJGDIbZ4nUJ7Zb3YQRLBbWLaWjOb2wYYckXf0H0g2lo7hn77+UUyJSSXB7oa0kk8bDaIY5FqMNBLnwu3pE5mCIyklIUD1BG+zcPAQwlEDURdODix990AyFJroVTMRmCV8mYrNLADFsyxlPZuQT+ZT8tjpCyXWhIJ1fQpOhbsnVxfgS++0NKifxFx7vGfrU5SFAJIzOQQ97cLgb24k9VSXktYZKuFdjWXiCygIcK1JGxDtc93O8IMUV8sKUQMyjZnY3sBxb6QXV1oSAUhRUgELAZQS7JSt+Bdu5PWFlJXS1FRnjOpI/w0rchtgGslrkvq40a/KmFOXBUlsrok5JkoKYGY5IcE2fLmAum2x4PDDGJhBUBozeJeEdVOQsdgEHQXJ5AjTlYDeCKivQrjcOb9kWsOJO55mJkgMOV9SYsqFub7bR5TXSoaZXV1dg3jv1iqonh7RQ5DsWs0HBe5XzTV6Lps8APA5ruUSnS84dIvqRx4tzfyIgCHKCM7JmkmGHEI6Ao6C4IV8eR9qUi56n1iKRtEETnJ6n1ggIjKPSRVA8+lcaQhxHD0/hI313jXBIgOspQqJUnFkupqmYGtpVyg4ukveBFYh2QNwG/TujTVtIyu07be+EIsWwUo7aB2Sbjh+kWIyUipkxuO0AS0FWmvUCCKYcyL+9A/vSBUrAZtd7/pEvmtyg+IKyMafMCQrtF7FJsxZuF3Yu/9POx1LjLBgSLX6O4Y8Q3nyhLKQoh2ZPFQtw3i4S5adSV9OyOj6+DdYig3K1sZzcXWpwkXfv1tzbrEF1SkIIJBJNgz3PvTpCiZXqYhLJTwSG8Tqe8w0wLDye2rU6cv1juVAqCfQfg2Ct2lXWr8R4chy4neNDJlekRppdrRPO23UwtsdFUixYYcIAqVAlh4wTUrtzhFjGKiTLKjrokcT9tzEqLk6RE8ihFyZGbOZarizatwHhEpM8K4K46AecZ+gnTJiQVdp9SSA7xpMOlZU/l7r+MW+tGeqa5e5OYU5uyGPJ/oINpknYeoiHy3/N0u0NsOouJ124dIEsJ6PaZHE+H7R6lDlQIB5hTv1FiNuMMZVENQp+INm7tu5ojUyx3xDRCYpq5OUOm79R3EbxnsSJAJGv02/eNBMp5yXJyrHDQt1+8C1dIFP2WI1/RoChl8TD109SFOksFCzEEFIdIfwI/QwNMlLUM5BOZ2Up75WzEHdnuTbvEMcYwpiSm27e/dxCudUuMqkhDJADJcqKQzkqNgokqLbq0iVERlySsqKrMAH3O/AhvfrEXtzf8Af1jwzGzF7kv3mK0KK9GcAnhb7mCSEynVe5IiImPUqHXyiE9xEpAykqs8lrZzwIt6l9to8nKSrkeO3fFbvoNBdvU8I5bA/Z7eMMoqOVkflGOirNHQYm0bMVcz/MXv+ZX3giTWzG/6i/7lfeBCgecTkLa0ZD2etghhIr5u8xd/6lfeCEVazqtTb9owuKon84m0ChySGcysBsb9bxAzAzN3beEAGY0F4fSlRGbQ7feGxiA0keycKlr/APTR1CU68zDCTgEoXKEu2oSOLw3kUiQBpp798ob0lDn/ACuwcJ4nQd0PSoU0u2ZyV8Oy5l1IQG3WElugMQn/AAf2XQmWUk7IyuQNRbrDbF6ecoH5jICXcIU7MCNRuwO500jPVXxRMlsmWwypIUVX1YaHu0D684Hk7qiHBVaoWVWBGWtigDllEHYdNdBSlICh+VgC/F9v0gsfE6Z6QJqGmBu0CMpSWaxuegidThzZZqLFN+o3T1iaT6IVpbQs/wAQFlKUlv6i4fY32YiB561s2dZJLfiOr9YcVEwMVanfpcvCuopszs19IU3TOnDyiCqeYlBUZhJ11UbbAcdy8K8YrJS5eQpClMQFkksX1S94Mqpq1BlqPPVyf6jvCKuKRvfxMWISp/KZeXHyT5iYVCxbOoNwJixGJzRpNmDotX3iFQO2rrFTRYM3a8hqcXn/AOdN/vX94IRjdQNJ80f/ACL+8L5SYuCYkm37h4x2p/8AcTv92Z94kMbqP8+d/uL+8BpRFiURxNv3C0Y5UHWfO/3F/ePF4rP/AM6b/uL+8DBEWhEQFb9zlVcxQutR6qJ9TEFkkAEuBo92iYRHFMQTbBzLA2EVkQSpMULEcDZSsxUoxaoRWoQQDZDOQCASAdQ9i2jjdoqMWqEVkRIByZyhYEx0eNHkSQatM2ztx/X1iVOu7npAtPOax4xJNRcgbOX9Iy+J66MkkEqnxMTmgFCoKQguAdPdv0iVCzviDLDZOc+99I0NPICQ+m0IqEXcPb36/SNBTrfnwiwo0Ma8jPDpjhyz7DgOcNET3Yp1F3GgPOFVHYAEhyeVw4s3hDiawQwFjcAa+7R1HOg6ShRSoqAOrBgb8b7xia/4VUquSJyglE5RIUw1CfwgbMWF7Fxrts8GxEuEAHM2+gtr7beD8YkInJdTAhWZ+aVP4OAWg3FNaKcpOGTi1pmTX8GSkqMwEEBY5doB20ZiX23EEJpAXAYX04a26R7NrwV3BAzWLdklmf3xiE6sBBY3B1DOz3Z/fhAIsNNR+YQ4hRZCQbA+mviNOh5QkrcRRKLa+oP0EafHaSYunmLIYpSFjUEpcHMO5TuLR8wqV3MQ8dlKeeui+uxQrdiE+Lm4s/n3GE6zFkwwOtUNjGjNy5HLsrVrHZYklLwQimeCcqKyVkZMq0EIkwbRYYpRCQCSdhc+UbHCP+GVTNDlIlp4zDl8Es/lAvLFdhKDMMiRFyKePr1B/wAL6ZAedNUs7hACE+KnJ8obSPh6gl3TToLbrdf/AOiRCX6mK6GLGz4xJwhS9AffrDOm+D5xvkV/afUtH1//AJpKQOwlI6BKfQRWcTSvaFS9TLwhscSZ8iqvhWYm5SfL7wpqKIpsY+z11GlQ3DxlMVwN3Yg9bQUM99nTxNdHzdUowPMTGlrcIKdvQwpn0kWYzsrSVClUVGCZ8pjA7wyxZWqIKEXlYjxUdZHEHjosyCPYKyOI5mJiGUJSeJggpinUtt6xRjs9G9I8km5cHg0NaYJmsgnJwU1s7uxOvjwiVPSL+XcJyk2Ckh31cH3aL6bMQRlQzfa+3pvD0qIimNqehKVAcnB3Nrt0PrDGnAyghrX3sb69YyyapUtXaskXBzfhL3F7vfThyhirFUEdmxa497W129eaLUMqemaalqEkPtz43sG5w2C0qQHZjpexPCMVSYsEhuDtoX38i8Ef+JEFOVZDX3DjuSIgh5EmahdQqW4lp1BLkh/LuhVV4msKJLZSXUCQL8b8j5QkPxUAMochrW+/d4QtOI5lZlJKmuEkgJfiQAX8WjuNipepjHfZpZ9UuaAE9hAtnUWToBbdSunlBVFIpzmSFKUoHKVl0pQW/Kl9m1UW5bRj6iuXMLk8t9OHADkA0RC1M2YtwFh5QSiZ+X1Dn2/7H0+fj1OKdSVKzpQkSSXBOUhWVI0zCxuLC0fGa+l7ZyXTqLjTZ+cNTJEQXJEHTKfNIQKo1RH+DI2c82I8IdqQIomAQXEBzFMqUSovH1T4L+B0JSmdUJzEjMiWdAGcFQOp3bQW3jL/AARgonVOZQ/w0EKUdn/KnvIduAMfWpuMIlhyH/T2/cYz88m5cUMhSVsJkSko7SUJQw1CQCe8aCBq3G8oPnr72eENb8W5nAGnEBg3Di/vjGerfiZOVblWdmS2UhyLuddWNt+kV3Frss4Y/FejTf8APEKUQqYArXK5HE3ItqAGJe44RRV4lmH0ff2Pdoy2GfFXypSpaUslQZVk5i+qiq2cjYGws2kF0lehQ7BJCb3sbPbUvqz7NEc+PaNH8Asn7t/58fYZzAM3ZLpZ8zKAvrrex+kaP4cxinkuZqSVbEgGMGvHgCUpuA3laPFYmFDW8L+LO0y7/wCdhjFxbe/ufS8V+LaaaQlSVFDEuCEkEORlvvz4xh6/G0K/B2RuLkjoepOsJKis2eAJaS5aJk5ZHbJx4MXp1STa9m7GlQpK9wO/fk/P0hHW0agSxBYtHmIzgE2N4pp8QB7KjcxawuS02ZHrsGOXzY40/b/gJUU76wsVTAamNFOlbcnbdjpCuspM3WLqlZi04umhcpCRFZMWKlAa+cVqPhBIkqJjo8JjoIGzQTDYwTQ04CkkglP5un33gSau46v5w+oEiYA2mkV8UdG7OVFdViqpqpcpS1fLBZIAZrksAWBuo3N7x6vEV06CgFKsyUKBDdjMS3W2xa5TwvdOpAFAHVOZT6uUpUoAdSG74WYpQdpDuLMSbWQAHY8iPAw1qgE/EQGqxVa7WboN9fOKhNPH0EPZXw+jKDe/MwtxKiQgkAaW1Jc7nXTbxgOSZDjNeQZMziX74tTNEDrkskFuMSkSs23hrBXQri5BiJ4G4i1NWnjAcySkAEExXJJCrC3PQdTE8zvgV2xl/Gpjv48cD4GOQhC0OlV9wdbOT3aXjyXNIJAbmDxHCCUjvw6fk7+OJ0SfAxXNqVgOUkA6RbhnbWpAABLkcnIHg5ENTSZkn5iWSGSVDRKjZPRy/nEpi5YEjNTqxXBoqdatG8YPxRF0lho5PPeA0TCgkHQQEpNdHLDG9n0/4WkiRRySUycs1IWsqXlWSqxAs4YM2uhh+jDJM8f4al82SVDSzm3AefdiMJrkiTK/w0lQlpDqzK2ewJZn5Q0/8RTmACsoH4QnsgdALcNrtFV45N2ilLLGLaY/V8Cg3SvUbhm4cbv6RicWwRUqcpGVyDqA9tf0hgrEph/Orbc9R4NDDD8SCmTNO3ZXqUgDQ2un0hihKO3sD40ZaWjITJKSGIgSjqBLmXUQA4Y6nn3RosZoss1T6m/vaEVTIACmFz+3dEZIKcS56L1csE+wOdPIVfRrNuHJ8iW7o9E0uGfh4wIpRS4IzMxB021HvaJSakpIKSH3bUMba2PGKrgehj6hS3Yd/EkbXdm3fpHn/MxESpSpaiAplFIsGBPaJFndifM82VzwrKx20745QVkzyWro6rqLkwJLJObe3tonSU/zFMSwHns0NKnDQ3ZsfL9Itxx6MTN6uPOmLpk8vd3IF+TBvKC5LKtmewLs3UdxtEEYPMVza25i8/C84AOQ3PaJS4ic+WGVU/uDVdA9xr71hNPBBY6xqzR5EsTmI3aE2KSAoWFxyhsWULrQlePI9IjobRA+nxpPhyqCMpKAsD8pJAOrORdnjPVSASQDZy3MA2PnBOGYhk174r4mbeVWNMbqvwkcRbpr6QKcQzn8QIAUwLOAbl3/ABPYADYNFWI1yVAkce73eFnzGIMHJ7Jj0asV6JdOHcrd9QzcGZ+WsZmbNKlEnU/WIzqkrfl78oi1rfvCaoNsvkzAXB9mIZPlkl9dCGvyvpEZW/TSPUTToL8vtBALWyMya+9m8/3j2npSsWsN1GwHXnyF4OyrSVJMkZkuCCA4Id9tvCBDQK1UpKBlKg51Z7AD8xZh3RxDloqqwEq7CtPX3tEFzF7nxOxa8VEg6beyX6x6mVc305jV2s3L0ghSbDKJapeWaLsQ/wBjyIcRtKSemYUTZYCiHJCgFC4IIKTyLcowoWcpSDlSTo/rxhz8OVZQooIU50Kb2Ni/LnExdBtaosxWWVS1KLHKsgq539QD4GM9MNrnl4adOEammqkhE6WUBXzHAJ1Qy8zp5lm6ExkZ5ZRBgpKxfLVH3r4SkS14dSiYhK0/KS2YeYOvhxjq/wCB0KcyVZf6FOR3HWBvgief4GlF7Sk+OwjSIqL8m5EN6+9t8/lKMnRTnGMttGGqvhydLuqWSBdwHHG7acfZhcUNH1qROdn15c/fpAOKfD0qeLjKr+ZIAPf/ADDr4w6Of+orSwexgpFcFAImh0iwVun7p1t4c6a3BAUlm0cNoRfS9xF+L4LMp1MrQ6KGh+x5fSBpFcUjKQ6XdtG6HbS+r2hteYgqTXyyM7VUGYZT+o6QBhuGH5gSO05YWsRcnXjlbxjQ4gwLu4O+niNjFFLXZRlyBiUkj8tnY31LqMI9RKkqRt/sqpOTk9IPw74WmsFr/AodmwSnQAkHTThuTAOMYB2MqE3B7Rdyemw18oYoxoqSEkMXLqzflswbZmP90DrxSWbBQ8u+Kyg+zXl6hJNGPFEZcwF3D5e7mIaykBw8W19QFuAxG+nXxj2ikFRDDrGhjbrZ5n1yXNOPkd0UxIYad0e1LnRPjF1HISnW7a7Dvi+rrRt5dPfvQG9lZdbMvWSV/wAvvSEFdTr3HnGrrJ55CM9XTffv35QabBdGam0anMdByl3/AGjyHcmdZeJgMVISFKP0gVE2JGaxeExVM25TTQwqaTKlyeg96xQSGtyuRyD33D6coomVxNto8n1OYhgEgaAe7mDYCmWSk3gylmALBLMIXylh4NKQACbuCQxDvs7aadYU+x0Nx0QmSS5bQPrbTg+8XYckqOVg+3HuOjwGubcOeOvP35R7KmsD4xz6BS2MqytKVEuS/O97EKhdOqVL1A5RTMmknifD9ImiqBN+yOV7cn1PWCSoFzT1ZWB73gqspPlKy5kqYAulynmxa7Gzi1rPA9OLPtziuZNexJ5FywF7AcNInsC+KsLRpse+LqTEDJWFp1Fm6wszBtb+7iJKVoYnjTOeVOI6pKwpUFKAPaCiDobux5GFmIqBVtrtETXWgKZOu/CGleUkj7N8IVjUtOkaiWkbcNY1cie/vb94+bfDOIf4En/QI11BXjvjPnHbK/OzWSZmmr+V+W3p0gpVQw9Nrfh35mEtNWcfUD6wcicLDpukacd9be7qomwyoSiYkpWAQX4Hc7NeMtivwNqqSbfym/hvr1h6VFgTrxD8Ce+4i9FVltqBry7hp+sFGTj0Q0pdnzHEMHmywcyHG5H1BuIzFdn59z6DppH3OfKTNTax4G3Dj3RgfiX4bVLUVpHZ1I/l58xDlNZNSCxTeB3HaMLSTApaUqBU50ch3BYHvv4w9nfB0sS3VMImch2NNnuYEWWLjVNx12+sWzp85aEErzZyey5cMQL28vvFTK5KXGPg9N6JY8mNZMmr8CeVhy0LUCW4t+YRoMNQwt5e/bwqKi7HX3+8aCgl5Uh9dfbdYuY5XA89+0YuOdq9eP0LS7Xf3y4++EVT5luJ6+LbRGprAPY58T7vCmqxDX300995DGlZn2kQrV8W99ffnCCunDb39/1i2srXeE1TOhkYg8rIrmX/AGjoDVNjodxCLRrFidY6OhTNOJ5N9+UeGOjokjyW0+p6RoaRAMlZIBIyMdw5LtHkdCcnZcwfSJajUdYo4x0dBR6ByfUyERjo6GFRkkmPJmp7/Ux0dErshkAYmnTvjyOiQEVriuZHkdBIVLo32Bf9GV/pT6RqaE++6Ojopz7YtdmgSogBuI9RB1LNNrnTieIEdHQkJDOYgBFht9FfYeEWK0PT6Kjo6FMM8CQ5tx9TEyHll7szPfYR0dEMOJ8jx1AE0sG/cwtkKN++PI6On9bNr0/8OibvNve30MNZirDqfWOjotY/pMX1v737CutV2m5n1P2HhC+pHvxjo6HmaxTU+/GFtRp75R0dDIhRCqOnSUJJSkluAj2OjoKywf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75" name="AutoShape 4" descr="data:image/jpeg;base64,/9j/4AAQSkZJRgABAQAAAQABAAD/2wCEAAkGBhQSERQUExQWFRUVGBkWFxcYGBUXGBgXGBgXFhgYFxoXHCYeFxkjHBcaHy8gIycpLCwsGB4xNTAqNSYrLSkBCQoKDgwOGg8PGiwkHyUsKSwsKSwsLCksLCwpKSwsLCwsKSwsKSwpLCwsLCkpLCwsLCwsLCwsLCwsLCwsLCwsLP/AABEIAMIBAwMBIgACEQEDEQH/xAAcAAACAwEBAQEAAAAAAAAAAAAEBQIDBgABBwj/xABCEAABAgQEAwYEBAQEBAcAAAABAhEAAwQhBRIxQVFhcSKBkaGx8AYTwdEyQuHxFFJikiNTcpMHFTOCFiRDVIOisv/EABoBAAIDAQEAAAAAAAAAAAAAAAIDAQQFAAb/xAAvEQACAgICAQIEAwkBAAAAAAAAAQIRAyESMUEEURMiMpEUYXEFMzRCUoGhsdEV/9oADAMBAAIRAxEAPwD5DLRBARA6FRfLUYqSNzFRZ8u1hHFLRJJjiqFl2LSImSWfYRWZmsWrm25QRguEGevTsg/3Hg/qYlL3Fzl4iH/D2FFTTC1rpB5arP8ASNuJ6Q/w+SVq1ORJLku6jqbbXcd54QYKYABPQEizsw20SNonLUHCRxYDQcbnYRNnJNqhiJ7uRs17uT9hq3IxlscnEzgkEBrXu2n6jpGonnIkIs7Zj0HncesZGbJK1zDqQCw17aiUBm6gvygmwcMLtizEJTqtYAOOLM48oDly/IQ4qkF1pA7IUA97MSkW3/SIS6G7MwO/QaQnyXmkkEypQXTDikv3Fkn1fuimlQGfj7EE4LcKln+pPk/rFdJZuNgBzES+rEwVNotmUtrwnxSgSpJG+3I7Rp0IJ1DwPW0Wbu1iYtp2iJ41JcZdHz5Esix1FoIlovF1ZLaascDHstMNlIzY4+Oi6UkR6Q5icqW8EopgBAJWOtIpp5GYsBDHMEX4bxR87L+HXfk8clUtIdasytgGPmbQfEDk2eKn5zrbnDKhloOpELk1adkp71frBaVINvwnxESoktvoalKW+pitdPZx53hfnIsSQOOoMHya12Tp9Y5kJiWqSUqMQmptDfFaAqS6ddW6QgXVMi+z+sLa2G5KrB50BTJkEU0tU9ZSgEk3b1flFtTQokjtqCl/yj8I/wBR36QyMa7K88nL6QGXTFTqNh/MdP17oqnzEiyQ/wDUQPIaD1i6atczWydv0jwU4EM5JFb4cpC4oPCPYOyx0TzA/Dv3IoEFJmXdh0iyiQFWte13sSCAbF3B+msHyaRHzCCkgFsoSQou4BuW66feFMvwVC4PwghFCSC5Fr+z9oIMxIzZQ2gDkKLsxZu8+EeJrQUKRe7XDMm93t2ydALNz2hfmP8A0KaGg+YW/LuTqOAHEmN1h1OmWgABtm5cOvH9XhRhFINrBILcHcByf5r3OzQz+Ydh+sKk70hlLyFLUDbUnh6QVh9CCoEu99BYZQCQSf8AUP7hAUiSd+Gmhu1j4+caOTTCVKcWKuO76e+QiWq7Aea9RFMz8alLLDf/AEpOYnpZu6ElOlyTpmJU+mj5f/sPKDcQqblIcqZtbFyPp6QKtagCkXKgA393635x0lRf9PCkRVSZxlTq5L8dh4RYqkYC12L82tDOkw4pSltSz23IBL94i+vwxkl9GfxuX7x6wJ2VrqzKYaj/AMwtP8wPoA8WiT8tZdi9x46eLxRQTstSDyV5Jf6Q5xOjJD/y36jf0eIXQEtSX5pFcmbrF4Q4hUgGDqZBLMbm28cnsZOGrMTi0tqiYP6voIjLRaCviGTkq5yTspvIQKssLlvCGtGXey6VNyuY9mTyeQ9+EKxOJNg/Mw0kSC/aULNcKBN9ktZPPrubRNUdCpM9cOAAVNqDbxsw8zDhNPMWOxIRLTYBk5yosAS8wmxbgNeEDUwQVZUjKL3u7u73J0Di/F+m1ovhZU455zhJALMElVgBYDsBm/Zo5NvSLLxqKUpaMVUJ+W4C0uNbIUOjZcvlxiX8UhSUsiWo2cJJQbNc+e7chH0VHwogj/Cp1uHuQdwR+Jdm10hZiPwjPlkEpQATxdZ1L2sLObkiOpryB8WHVGPCpYBBUpI/7SCO71MCy1IdswbcjK/VgR4c4OxjCpyVrK5BF3zJYltiogdrTQjujPVHEgn1Itbn566bRIEpJK6HNZjCpLI+YJri3ZYh+YUQX07jCGelUwv3t9+6IolFyU5iwD5tiBfq1+7hDtWFolhCnC0KHaU1kq5Pt1u14L9CsouStrQkpJUwqJQWKdSCAwJysB+b8QDDjwiSKPtdq/WGdXS5C6dNuRiiZNJa1xAuRMcdd7ITKZhA6xDA1AOo+sBzkhyxfgePjpAUNBCiOiRjoPYqgennlBgxdcTe3SF6kGJydDyg2vIvFNx0wkzSptgIJopOZQAs/lAaVPDDDlMp4TL2L+J/zGkpnBCQC9gNtye4AC/WNNh2HlLPvYfblv8AvCz4ckAqBmEpSD2yA6gmzluIF27o18muQhOVJzDMpQsxfKpCehdid9RtBJJbZVzZJN0iiRQAkO1lBwW0DhuOoIMB47iBQlybu6RudrjibnvEOKY2JPB/F3+sZvHpwLkkbk8tMofqrzeAvlsfgir2IDU5gVks4JvxCSrsvqduqhDCgmgL1BzKKTbS50PvaMsqodY7mfhq/XbugjDawhRJN2JtsWYQSdsvvSaR9Kp0P20nRRBHC1+60W4pTZpa+no/3MJsLryluCgHDk7eof1EPZ090G7a32ZnvBNIouTtHzqQwqpT8VA9cpSY1BUFAkbEg+JBjMV8vJVS1XupCz/3O7eEPqCc4I4KPqYRdFyatJ/kI6hJRMKSGBuODbfbug2int9oljNK6Qoapfw938YEkzLcOMQux1qUDNfE9ZmrJ6jdSlv3sOEJfmZiHvffQfeL8emH+Im81P5CB5CCefGLfSswG+U+P5hcskkcPe0OcKw4zVhKSxJAGwckBydtdfvAFPTAtfUgacSBbprDSQpknQgqBJa5IBcZnskZjYa2J0DIbs1IQa0uzY/CvwqlCyuYQtiyQLpUxYqvqncPrrpr9CRi0tLAB1cOH0EYbBpqsovszEvs3ZYXA4RsaHBgtIUhZPEZDYs9yOurQ2NLoy/Uzm384yRisxX4Up5CKq6umFJ+ZLLDcJCh6MO/wi6mlKQ1n4kkv1ugAGCnWpOolm2gCiz6a/SCuyom4u6FEg0dQfkrCSqzOXKjYs7BzyhD8Q/8N5GVYQMoUMyQ9wrcpfls55NGjxjAEzVAzCTeysqElI5KHaCgbv0tZ4bSpWZHbIBAa5Y3JZ73cdI7vQayyg7s/NmJ4IuRMyl2L5SLZg5S477ROhrgkGVMLJU5CmIAJ2I4Nw0twDb/AOMMFHzAgTVLSgqSQpQUpJylQJtYkA3/AKfD5/iVGPlk7oUpB7lFvX6Qi6ZsY2pxLacAgoUXAcc2279PpA4pSNA/DWKcNnXBJH8quh0PcbvyPKNPIwtWT5jPLzZczOnMz5X4teCasTJ8TNz5RF2vAE5nvbjy590aLE5YIMIKuW0R0wfqQNMQQSCLgseosY6IiaNxHQYqyj5nKJyRZdth6xApI1BgqmRmStg9n2ewUrwtBAJe5Cnkk6B40OF4flUMwfS3N9D6wFgyAl1HV2b6e+EOsPSbnUAgP/UXa3j7NhS8jp5K+VD7CKJJcrzBN1KZ+ICbOHDtb94Y4d2QX1Og4mw16nN3NAdFUpEpQLhXZ6WzXfYjlA6awrWEpLOQH/l59w+kBMKFyNEnEnDvZIt0Htu7pGJxqrK5hQnVRAH9wJfvG/AQ1xrEDLlhCRdQIfhpy2Y/2xm6RyVLAPZSc2rkF9ho5Pn3wu90XsWOockA0knOeAs5NgA7FR5DM/dBeDyMyiRvoOu/QPBlFSEhdg6pawHFrB99NxDHA8Py30J+2nr49Iao9Hc6ux1h9EoIDhrOTe+sEypvZKS9w45h2txvA6eBNvTz6RRNnMzC1ujsx7tYMz5SfKxL8XKZaSNQhh1dn8CYNoZw7RFrlugGUHzhX8Wrun3xiyRPBLHbs23ZKH8wfCK8vqNXHvEhgusDtqWNvfIQvnSjLDkM+nMRfKyhZNnF+lrx7j81MyUAk9pJChw5jwPpEpA86kkfPMWL1Ez/AFfaPZa2iuvlq+at9X+0WSKRR3EWWrSMeDaySpeX/sY0JK1AaAEEngxt5w3oElJIUoXdxzci7PzhTKplgMAL9/ODKWStLdgH/ubq3OFNGljye5oKXEJqVoCSFJDlQBF24vceTsOcb/BcUKkkywxYOk/d3B7/AAj5PLK8/aQpPE/iBa4B46AXOwjU4RXpz5sxyqcBQJDHLZNiQ4s/LYtCk2nTLGTDjyRNpP8AiidlUUJHZBLPd7gZn1Gln1ttCSX8T1aznCkhkkkMx8A5JBsAH5x5X1BKiGZTAg/lJ3B58xcc9DRgmeYtRmFSvx5UPook/hD2cMe876HaboqP00Yx5JaLF/Ha1PmT2hly5iSlmIJ7TkkEg9IDmfHs6YyVS+1r2M1rtZWZwGB1v9GVTRF+wnK6ndSQzOohwBwJH03GexXEjLWSMiiNgHSHckg8SN/GIYEMK7Oo05pS1KaWp3QXCiSm5c7jYiF1ZTkyXNie7f8AaA5lSVTEXGQkqyJJZLdkuNBmI8zDvGmMq2yf3fw8YFJ+S1jXHfuYVXYUW3t+vvhGsw3GT8oy7ABeYOBmDApZ+DbcnjKVYvfh94Io6tgOf0b33QxXVlbPFN0NMRnAOeMIp8x4vqKh9YDJeO7YrpFOWOiwSjzj2DsXSNLNwRyQRuYFRgplZzsUkaPqlSdN/wAXrGvmIDnqfWPZksFOkVoycTQlBZFTR8/kTSSSXdSnLc7284d4fMsOA0PhF+K4WlsyAxhN89uzpx5e9YsRkminkxtSpmi/jQEgPoPfXSLZCsl2cq0G79/R+6EFLNzOTYBso+nhBUyry3d1AMP0gJBRSSoMxCqJJBufXl75xTh9Soo+UlmMwqSezqGS6n1SzW+jwjq6sk63PlYC0X4dVZTY++F4WzQgvlo1tKrKoBR/Ahiosxc59wLa3JLhQdtIbU01GZgNkswPcp9+yPN+EZ6lxNEzs9lKQdL5QCwcvc3LMbw3p1tpcJ/NqCQzM4B0Oh1Y2tDouynklx00M1SGAJuW15aFucK6hwOPh72Ai811iHtf9YX1dUG9kwwpdiL4jP4eh9GHmRAyarKol7vbvHrFeO1JVMQhLk3t1ZvSGuEYM3aNz5DkPvCJL5jTxTrGkQp6Ja+0u3L7wecPYaQemQA0eTjAktsydZQAzVW1P0HODJGDIbZ4nUJ7Zb3YQRLBbWLaWjOb2wYYckXf0H0g2lo7hn77+UUyJSSXB7oa0kk8bDaIY5FqMNBLnwu3pE5mCIyklIUD1BG+zcPAQwlEDURdODix990AyFJroVTMRmCV8mYrNLADFsyxlPZuQT+ZT8tjpCyXWhIJ1fQpOhbsnVxfgS++0NKifxFx7vGfrU5SFAJIzOQQ97cLgb24k9VSXktYZKuFdjWXiCygIcK1JGxDtc93O8IMUV8sKUQMyjZnY3sBxb6QXV1oSAUhRUgELAZQS7JSt+Bdu5PWFlJXS1FRnjOpI/w0rchtgGslrkvq40a/KmFOXBUlsrok5JkoKYGY5IcE2fLmAum2x4PDDGJhBUBozeJeEdVOQsdgEHQXJ5AjTlYDeCKivQrjcOb9kWsOJO55mJkgMOV9SYsqFub7bR5TXSoaZXV1dg3jv1iqonh7RQ5DsWs0HBe5XzTV6Lps8APA5ruUSnS84dIvqRx4tzfyIgCHKCM7JmkmGHEI6Ao6C4IV8eR9qUi56n1iKRtEETnJ6n1ggIjKPSRVA8+lcaQhxHD0/hI313jXBIgOspQqJUnFkupqmYGtpVyg4ukveBFYh2QNwG/TujTVtIyu07be+EIsWwUo7aB2Sbjh+kWIyUipkxuO0AS0FWmvUCCKYcyL+9A/vSBUrAZtd7/pEvmtyg+IKyMafMCQrtF7FJsxZuF3Yu/9POx1LjLBgSLX6O4Y8Q3nyhLKQoh2ZPFQtw3i4S5adSV9OyOj6+DdYig3K1sZzcXWpwkXfv1tzbrEF1SkIIJBJNgz3PvTpCiZXqYhLJTwSG8Tqe8w0wLDye2rU6cv1juVAqCfQfg2Ct2lXWr8R4chy4neNDJlekRppdrRPO23UwtsdFUixYYcIAqVAlh4wTUrtzhFjGKiTLKjrokcT9tzEqLk6RE8ihFyZGbOZarizatwHhEpM8K4K46AecZ+gnTJiQVdp9SSA7xpMOlZU/l7r+MW+tGeqa5e5OYU5uyGPJ/oINpknYeoiHy3/N0u0NsOouJ124dIEsJ6PaZHE+H7R6lDlQIB5hTv1FiNuMMZVENQp+INm7tu5ojUyx3xDRCYpq5OUOm79R3EbxnsSJAJGv02/eNBMp5yXJyrHDQt1+8C1dIFP2WI1/RoChl8TD109SFOksFCzEEFIdIfwI/QwNMlLUM5BOZ2Up75WzEHdnuTbvEMcYwpiSm27e/dxCudUuMqkhDJADJcqKQzkqNgokqLbq0iVERlySsqKrMAH3O/AhvfrEXtzf8Af1jwzGzF7kv3mK0KK9GcAnhb7mCSEynVe5IiImPUqHXyiE9xEpAykqs8lrZzwIt6l9to8nKSrkeO3fFbvoNBdvU8I5bA/Z7eMMoqOVkflGOirNHQYm0bMVcz/MXv+ZX3giTWzG/6i/7lfeBCgecTkLa0ZD2etghhIr5u8xd/6lfeCEVazqtTb9owuKon84m0ChySGcysBsb9bxAzAzN3beEAGY0F4fSlRGbQ7feGxiA0keycKlr/APTR1CU68zDCTgEoXKEu2oSOLw3kUiQBpp798ob0lDn/ACuwcJ4nQd0PSoU0u2ZyV8Oy5l1IQG3WElugMQn/AAf2XQmWUk7IyuQNRbrDbF6ecoH5jICXcIU7MCNRuwO500jPVXxRMlsmWwypIUVX1YaHu0D684Hk7qiHBVaoWVWBGWtigDllEHYdNdBSlICh+VgC/F9v0gsfE6Z6QJqGmBu0CMpSWaxuegidThzZZqLFN+o3T1iaT6IVpbQs/wAQFlKUlv6i4fY32YiB561s2dZJLfiOr9YcVEwMVanfpcvCuopszs19IU3TOnDyiCqeYlBUZhJ11UbbAcdy8K8YrJS5eQpClMQFkksX1S94Mqpq1BlqPPVyf6jvCKuKRvfxMWISp/KZeXHyT5iYVCxbOoNwJixGJzRpNmDotX3iFQO2rrFTRYM3a8hqcXn/AOdN/vX94IRjdQNJ80f/ACL+8L5SYuCYkm37h4x2p/8AcTv92Z94kMbqP8+d/uL+8BpRFiURxNv3C0Y5UHWfO/3F/ePF4rP/AM6b/uL+8DBEWhEQFb9zlVcxQutR6qJ9TEFkkAEuBo92iYRHFMQTbBzLA2EVkQSpMULEcDZSsxUoxaoRWoQQDZDOQCASAdQ9i2jjdoqMWqEVkRIByZyhYEx0eNHkSQatM2ztx/X1iVOu7npAtPOax4xJNRcgbOX9Iy+J66MkkEqnxMTmgFCoKQguAdPdv0iVCzviDLDZOc+99I0NPICQ+m0IqEXcPb36/SNBTrfnwiwo0Ma8jPDpjhyz7DgOcNET3Yp1F3GgPOFVHYAEhyeVw4s3hDiawQwFjcAa+7R1HOg6ShRSoqAOrBgb8b7xia/4VUquSJyglE5RIUw1CfwgbMWF7Fxrts8GxEuEAHM2+gtr7beD8YkInJdTAhWZ+aVP4OAWg3FNaKcpOGTi1pmTX8GSkqMwEEBY5doB20ZiX23EEJpAXAYX04a26R7NrwV3BAzWLdklmf3xiE6sBBY3B1DOz3Z/fhAIsNNR+YQ4hRZCQbA+mviNOh5QkrcRRKLa+oP0EafHaSYunmLIYpSFjUEpcHMO5TuLR8wqV3MQ8dlKeeui+uxQrdiE+Lm4s/n3GE6zFkwwOtUNjGjNy5HLsrVrHZYklLwQimeCcqKyVkZMq0EIkwbRYYpRCQCSdhc+UbHCP+GVTNDlIlp4zDl8Es/lAvLFdhKDMMiRFyKePr1B/wAL6ZAedNUs7hACE+KnJ8obSPh6gl3TToLbrdf/AOiRCX6mK6GLGz4xJwhS9AffrDOm+D5xvkV/afUtH1//AJpKQOwlI6BKfQRWcTSvaFS9TLwhscSZ8iqvhWYm5SfL7wpqKIpsY+z11GlQ3DxlMVwN3Yg9bQUM99nTxNdHzdUowPMTGlrcIKdvQwpn0kWYzsrSVClUVGCZ8pjA7wyxZWqIKEXlYjxUdZHEHjosyCPYKyOI5mJiGUJSeJggpinUtt6xRjs9G9I8km5cHg0NaYJmsgnJwU1s7uxOvjwiVPSL+XcJyk2Ckh31cH3aL6bMQRlQzfa+3pvD0qIimNqehKVAcnB3Nrt0PrDGnAyghrX3sb69YyyapUtXaskXBzfhL3F7vfThyhirFUEdmxa497W129eaLUMqemaalqEkPtz43sG5w2C0qQHZjpexPCMVSYsEhuDtoX38i8Ef+JEFOVZDX3DjuSIgh5EmahdQqW4lp1BLkh/LuhVV4msKJLZSXUCQL8b8j5QkPxUAMochrW+/d4QtOI5lZlJKmuEkgJfiQAX8WjuNipepjHfZpZ9UuaAE9hAtnUWToBbdSunlBVFIpzmSFKUoHKVl0pQW/Kl9m1UW5bRj6iuXMLk8t9OHADkA0RC1M2YtwFh5QSiZ+X1Dn2/7H0+fj1OKdSVKzpQkSSXBOUhWVI0zCxuLC0fGa+l7ZyXTqLjTZ+cNTJEQXJEHTKfNIQKo1RH+DI2c82I8IdqQIomAQXEBzFMqUSovH1T4L+B0JSmdUJzEjMiWdAGcFQOp3bQW3jL/AARgonVOZQ/w0EKUdn/KnvIduAMfWpuMIlhyH/T2/cYz88m5cUMhSVsJkSko7SUJQw1CQCe8aCBq3G8oPnr72eENb8W5nAGnEBg3Di/vjGerfiZOVblWdmS2UhyLuddWNt+kV3Frss4Y/FejTf8APEKUQqYArXK5HE3ItqAGJe44RRV4lmH0ff2Pdoy2GfFXypSpaUslQZVk5i+qiq2cjYGws2kF0lehQ7BJCb3sbPbUvqz7NEc+PaNH8Asn7t/58fYZzAM3ZLpZ8zKAvrrex+kaP4cxinkuZqSVbEgGMGvHgCUpuA3laPFYmFDW8L+LO0y7/wCdhjFxbe/ufS8V+LaaaQlSVFDEuCEkEORlvvz4xh6/G0K/B2RuLkjoepOsJKis2eAJaS5aJk5ZHbJx4MXp1STa9m7GlQpK9wO/fk/P0hHW0agSxBYtHmIzgE2N4pp8QB7KjcxawuS02ZHrsGOXzY40/b/gJUU76wsVTAamNFOlbcnbdjpCuspM3WLqlZi04umhcpCRFZMWKlAa+cVqPhBIkqJjo8JjoIGzQTDYwTQ04CkkglP5un33gSau46v5w+oEiYA2mkV8UdG7OVFdViqpqpcpS1fLBZIAZrksAWBuo3N7x6vEV06CgFKsyUKBDdjMS3W2xa5TwvdOpAFAHVOZT6uUpUoAdSG74WYpQdpDuLMSbWQAHY8iPAw1qgE/EQGqxVa7WboN9fOKhNPH0EPZXw+jKDe/MwtxKiQgkAaW1Jc7nXTbxgOSZDjNeQZMziX74tTNEDrkskFuMSkSs23hrBXQri5BiJ4G4i1NWnjAcySkAEExXJJCrC3PQdTE8zvgV2xl/Gpjv48cD4GOQhC0OlV9wdbOT3aXjyXNIJAbmDxHCCUjvw6fk7+OJ0SfAxXNqVgOUkA6RbhnbWpAABLkcnIHg5ENTSZkn5iWSGSVDRKjZPRy/nEpi5YEjNTqxXBoqdatG8YPxRF0lho5PPeA0TCgkHQQEpNdHLDG9n0/4WkiRRySUycs1IWsqXlWSqxAs4YM2uhh+jDJM8f4al82SVDSzm3AefdiMJrkiTK/w0lQlpDqzK2ewJZn5Q0/8RTmACsoH4QnsgdALcNrtFV45N2ilLLGLaY/V8Cg3SvUbhm4cbv6RicWwRUqcpGVyDqA9tf0hgrEph/Orbc9R4NDDD8SCmTNO3ZXqUgDQ2un0hihKO3sD40ZaWjITJKSGIgSjqBLmXUQA4Y6nn3RosZoss1T6m/vaEVTIACmFz+3dEZIKcS56L1csE+wOdPIVfRrNuHJ8iW7o9E0uGfh4wIpRS4IzMxB021HvaJSakpIKSH3bUMba2PGKrgehj6hS3Yd/EkbXdm3fpHn/MxESpSpaiAplFIsGBPaJFndifM82VzwrKx20745QVkzyWro6rqLkwJLJObe3tonSU/zFMSwHns0NKnDQ3ZsfL9Itxx6MTN6uPOmLpk8vd3IF+TBvKC5LKtmewLs3UdxtEEYPMVza25i8/C84AOQ3PaJS4ic+WGVU/uDVdA9xr71hNPBBY6xqzR5EsTmI3aE2KSAoWFxyhsWULrQlePI9IjobRA+nxpPhyqCMpKAsD8pJAOrORdnjPVSASQDZy3MA2PnBOGYhk174r4mbeVWNMbqvwkcRbpr6QKcQzn8QIAUwLOAbl3/ABPYADYNFWI1yVAkce73eFnzGIMHJ7Jj0asV6JdOHcrd9QzcGZ+WsZmbNKlEnU/WIzqkrfl78oi1rfvCaoNsvkzAXB9mIZPlkl9dCGvyvpEZW/TSPUTToL8vtBALWyMya+9m8/3j2npSsWsN1GwHXnyF4OyrSVJMkZkuCCA4Id9tvCBDQK1UpKBlKg51Z7AD8xZh3RxDloqqwEq7CtPX3tEFzF7nxOxa8VEg6beyX6x6mVc305jV2s3L0ghSbDKJapeWaLsQ/wBjyIcRtKSemYUTZYCiHJCgFC4IIKTyLcowoWcpSDlSTo/rxhz8OVZQooIU50Kb2Ni/LnExdBtaosxWWVS1KLHKsgq539QD4GM9MNrnl4adOEammqkhE6WUBXzHAJ1Qy8zp5lm6ExkZ5ZRBgpKxfLVH3r4SkS14dSiYhK0/KS2YeYOvhxjq/wCB0KcyVZf6FOR3HWBvgief4GlF7Sk+OwjSIqL8m5EN6+9t8/lKMnRTnGMttGGqvhydLuqWSBdwHHG7acfZhcUNH1qROdn15c/fpAOKfD0qeLjKr+ZIAPf/ADDr4w6Of+orSwexgpFcFAImh0iwVun7p1t4c6a3BAUlm0cNoRfS9xF+L4LMp1MrQ6KGh+x5fSBpFcUjKQ6XdtG6HbS+r2hteYgqTXyyM7VUGYZT+o6QBhuGH5gSO05YWsRcnXjlbxjQ4gwLu4O+niNjFFLXZRlyBiUkj8tnY31LqMI9RKkqRt/sqpOTk9IPw74WmsFr/AodmwSnQAkHTThuTAOMYB2MqE3B7Rdyemw18oYoxoqSEkMXLqzflswbZmP90DrxSWbBQ8u+Kyg+zXl6hJNGPFEZcwF3D5e7mIaykBw8W19QFuAxG+nXxj2ikFRDDrGhjbrZ5n1yXNOPkd0UxIYad0e1LnRPjF1HISnW7a7Dvi+rrRt5dPfvQG9lZdbMvWSV/wAvvSEFdTr3HnGrrJ55CM9XTffv35QabBdGam0anMdByl3/AGjyHcmdZeJgMVISFKP0gVE2JGaxeExVM25TTQwqaTKlyeg96xQSGtyuRyD33D6coomVxNto8n1OYhgEgaAe7mDYCmWSk3gylmALBLMIXylh4NKQACbuCQxDvs7aadYU+x0Nx0QmSS5bQPrbTg+8XYckqOVg+3HuOjwGubcOeOvP35R7KmsD4xz6BS2MqytKVEuS/O97EKhdOqVL1A5RTMmknifD9ImiqBN+yOV7cn1PWCSoFzT1ZWB73gqspPlKy5kqYAulynmxa7Gzi1rPA9OLPtziuZNexJ5FywF7AcNInsC+KsLRpse+LqTEDJWFp1Fm6wszBtb+7iJKVoYnjTOeVOI6pKwpUFKAPaCiDobux5GFmIqBVtrtETXWgKZOu/CGleUkj7N8IVjUtOkaiWkbcNY1cie/vb94+bfDOIf4En/QI11BXjvjPnHbK/OzWSZmmr+V+W3p0gpVQw9Nrfh35mEtNWcfUD6wcicLDpukacd9be7qomwyoSiYkpWAQX4Hc7NeMtivwNqqSbfym/hvr1h6VFgTrxD8Ce+4i9FVltqBry7hp+sFGTj0Q0pdnzHEMHmywcyHG5H1BuIzFdn59z6DppH3OfKTNTax4G3Dj3RgfiX4bVLUVpHZ1I/l58xDlNZNSCxTeB3HaMLSTApaUqBU50ch3BYHvv4w9nfB0sS3VMImch2NNnuYEWWLjVNx12+sWzp85aEErzZyey5cMQL28vvFTK5KXGPg9N6JY8mNZMmr8CeVhy0LUCW4t+YRoMNQwt5e/bwqKi7HX3+8aCgl5Uh9dfbdYuY5XA89+0YuOdq9eP0LS7Xf3y4++EVT5luJ6+LbRGprAPY58T7vCmqxDX300995DGlZn2kQrV8W99ffnCCunDb39/1i2srXeE1TOhkYg8rIrmX/AGjoDVNjodxCLRrFidY6OhTNOJ5N9+UeGOjokjyW0+p6RoaRAMlZIBIyMdw5LtHkdCcnZcwfSJajUdYo4x0dBR6ByfUyERjo6GFRkkmPJmp7/Ux0dErshkAYmnTvjyOiQEVriuZHkdBIVLo32Bf9GV/pT6RqaE++6Ojopz7YtdmgSogBuI9RB1LNNrnTieIEdHQkJDOYgBFht9FfYeEWK0PT6Kjo6FMM8CQ5tx9TEyHll7szPfYR0dEMOJ8jx1AE0sG/cwtkKN++PI6On9bNr0/8OibvNve30MNZirDqfWOjotY/pMX1v737CutV2m5n1P2HhC+pHvxjo6HmaxTU+/GFtRp75R0dDIhRCqOnSUJJSkluAj2OjoKywf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8676" name="Picture 2" descr="http://www.erasmusmc.nl/heelkunde-cs/377919/1499151/jpg-Lan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716338"/>
            <a:ext cx="19446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kstvak 7"/>
          <p:cNvSpPr txBox="1">
            <a:spLocks noChangeArrowheads="1"/>
          </p:cNvSpPr>
          <p:nvPr/>
        </p:nvSpPr>
        <p:spPr bwMode="auto">
          <a:xfrm>
            <a:off x="4211638" y="1700213"/>
            <a:ext cx="44259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Surg Endosc  2011; 25: 3755-3760</a:t>
            </a:r>
          </a:p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  <a:p>
            <a:r>
              <a:rPr lang="en-GB">
                <a:solidFill>
                  <a:srgbClr val="F8F8F8"/>
                </a:solidFill>
              </a:rPr>
              <a:t>Schölin J, Buunen M, Hop W et all</a:t>
            </a:r>
          </a:p>
          <a:p>
            <a:endParaRPr lang="en-GB">
              <a:solidFill>
                <a:srgbClr val="F8F8F8"/>
              </a:solidFill>
            </a:endParaRPr>
          </a:p>
          <a:p>
            <a:r>
              <a:rPr lang="en-GB">
                <a:solidFill>
                  <a:srgbClr val="F8F8F8"/>
                </a:solidFill>
              </a:rPr>
              <a:t>Bowel obstruction after laparoscopic </a:t>
            </a:r>
          </a:p>
          <a:p>
            <a:r>
              <a:rPr lang="en-GB">
                <a:solidFill>
                  <a:srgbClr val="F8F8F8"/>
                </a:solidFill>
              </a:rPr>
              <a:t>And open colon resection for cancer:</a:t>
            </a:r>
          </a:p>
          <a:p>
            <a:r>
              <a:rPr lang="en-GB">
                <a:solidFill>
                  <a:srgbClr val="F8F8F8"/>
                </a:solidFill>
              </a:rPr>
              <a:t>Results of 5 years of follow-up in a</a:t>
            </a:r>
          </a:p>
          <a:p>
            <a:r>
              <a:rPr lang="en-GB">
                <a:solidFill>
                  <a:srgbClr val="F8F8F8"/>
                </a:solidFill>
              </a:rPr>
              <a:t>Randomized trial</a:t>
            </a:r>
          </a:p>
          <a:p>
            <a:endParaRPr lang="en-GB" b="1">
              <a:solidFill>
                <a:srgbClr val="F8F8F8"/>
              </a:solidFill>
            </a:endParaRPr>
          </a:p>
          <a:p>
            <a:endParaRPr lang="en-GB" b="1">
              <a:solidFill>
                <a:srgbClr val="F8F8F8"/>
              </a:solidFill>
            </a:endParaRPr>
          </a:p>
          <a:p>
            <a:r>
              <a:rPr lang="en-GB" b="1">
                <a:solidFill>
                  <a:srgbClr val="000000"/>
                </a:solidFill>
              </a:rPr>
              <a:t>“This analysis does not support the </a:t>
            </a:r>
          </a:p>
          <a:p>
            <a:r>
              <a:rPr lang="en-GB" b="1">
                <a:solidFill>
                  <a:srgbClr val="000000"/>
                </a:solidFill>
              </a:rPr>
              <a:t>hypothesis that laparoscopy leads </a:t>
            </a:r>
          </a:p>
          <a:p>
            <a:r>
              <a:rPr lang="en-GB" b="1">
                <a:solidFill>
                  <a:srgbClr val="000000"/>
                </a:solidFill>
              </a:rPr>
              <a:t>to fewer episodes of bowel obstruction</a:t>
            </a:r>
          </a:p>
          <a:p>
            <a:r>
              <a:rPr lang="en-GB" b="1">
                <a:solidFill>
                  <a:srgbClr val="000000"/>
                </a:solidFill>
              </a:rPr>
              <a:t>compared with open surgery”</a:t>
            </a:r>
          </a:p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28678" name="Picture 4" descr="http://www.vumc.nl/afdelingen-themas/28117/27788/4040651/jbonj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57338"/>
            <a:ext cx="1871662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>
                <a:solidFill>
                  <a:srgbClr val="000000"/>
                </a:solidFill>
                <a:latin typeface="Calibri" pitchFamily="34" charset="0"/>
              </a:rPr>
              <a:t>epidemiologie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gevolgen postoperatieve ileus: </a:t>
            </a:r>
          </a:p>
          <a:p>
            <a:pPr eaLnBrk="1" hangingPunct="1">
              <a:buFont typeface="Arial" charset="0"/>
              <a:buNone/>
            </a:pPr>
            <a:endParaRPr lang="en-GB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discomfort</a:t>
            </a:r>
          </a:p>
          <a:p>
            <a:pPr eaLnBrk="1" hangingPunct="1"/>
            <a:r>
              <a:rPr lang="en-GB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atelectase, pneumonie</a:t>
            </a:r>
          </a:p>
          <a:p>
            <a:pPr eaLnBrk="1" hangingPunct="1"/>
            <a:r>
              <a:rPr lang="en-GB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laat hervatten orale intake</a:t>
            </a:r>
          </a:p>
          <a:p>
            <a:pPr eaLnBrk="1" hangingPunct="1"/>
            <a:r>
              <a:rPr lang="en-GB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ondervoeding</a:t>
            </a:r>
          </a:p>
          <a:p>
            <a:pPr eaLnBrk="1" hangingPunct="1"/>
            <a:r>
              <a:rPr lang="en-GB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verlenging zh-verblijf</a:t>
            </a:r>
          </a:p>
          <a:p>
            <a:pPr eaLnBrk="1" hangingPunct="1"/>
            <a:r>
              <a:rPr lang="en-GB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wondgenezingsstoornissen</a:t>
            </a:r>
          </a:p>
          <a:p>
            <a:pPr eaLnBrk="1" hangingPunct="1"/>
            <a:r>
              <a:rPr lang="en-GB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vergrote kans op darmperforatie</a:t>
            </a:r>
          </a:p>
          <a:p>
            <a:pPr eaLnBrk="1" hangingPunct="1"/>
            <a:endParaRPr lang="en-GB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meer nosocomiale infecties</a:t>
            </a:r>
          </a:p>
          <a:p>
            <a:pPr eaLnBrk="1" hangingPunct="1"/>
            <a:endParaRPr lang="en-GB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meer heropnames &lt; 30 dgn</a:t>
            </a:r>
          </a:p>
        </p:txBody>
      </p:sp>
      <p:sp>
        <p:nvSpPr>
          <p:cNvPr id="29698" name="AutoShape 2" descr="data:image/jpeg;base64,/9j/4AAQSkZJRgABAQAAAQABAAD/2wCEAAkGBhQSERQUExQWFRUVGBkWFxcYGBUXGBgXGBgXFhgYFxoXHCYeFxkjHBcaHy8gIycpLCwsGB4xNTAqNSYrLSkBCQoKDgwOGg8PGiwkHyUsKSwsKSwsLCksLCwpKSwsLCwsKSwsKSwpLCwsLCkpLCwsLCwsLCwsLCwsLCwsLCwsLP/AABEIAMIBAwMBIgACEQEDEQH/xAAcAAACAwEBAQEAAAAAAAAAAAAEBQIDBgABBwj/xABCEAABAgQEAwYEBAQEBAcAAAABAhEAAwQhBRIxQVFhcSKBkaGx8AYTwdEyQuHxFFJikiNTcpMHFTOCFiRDVIOisv/EABoBAAIDAQEAAAAAAAAAAAAAAAIDAQQFAAb/xAAvEQACAgICAQIEAwkBAAAAAAAAAQIRAyESMUEEURMiMpEUYXEFMzRCUoGhsdEV/9oADAMBAAIRAxEAPwD5DLRBARA6FRfLUYqSNzFRZ8u1hHFLRJJjiqFl2LSImSWfYRWZmsWrm25QRguEGevTsg/3Hg/qYlL3Fzl4iH/D2FFTTC1rpB5arP8ASNuJ6Q/w+SVq1ORJLku6jqbbXcd54QYKYABPQEizsw20SNonLUHCRxYDQcbnYRNnJNqhiJ7uRs17uT9hq3IxlscnEzgkEBrXu2n6jpGonnIkIs7Zj0HncesZGbJK1zDqQCw17aiUBm6gvygmwcMLtizEJTqtYAOOLM48oDly/IQ4qkF1pA7IUA97MSkW3/SIS6G7MwO/QaQnyXmkkEypQXTDikv3Fkn1fuimlQGfj7EE4LcKln+pPk/rFdJZuNgBzES+rEwVNotmUtrwnxSgSpJG+3I7Rp0IJ1DwPW0Wbu1iYtp2iJ41JcZdHz5Esix1FoIlovF1ZLaascDHstMNlIzY4+Oi6UkR6Q5icqW8EopgBAJWOtIpp5GYsBDHMEX4bxR87L+HXfk8clUtIdasytgGPmbQfEDk2eKn5zrbnDKhloOpELk1adkp71frBaVINvwnxESoktvoalKW+pitdPZx53hfnIsSQOOoMHya12Tp9Y5kJiWqSUqMQmptDfFaAqS6ddW6QgXVMi+z+sLa2G5KrB50BTJkEU0tU9ZSgEk3b1flFtTQokjtqCl/yj8I/wBR36QyMa7K88nL6QGXTFTqNh/MdP17oqnzEiyQ/wDUQPIaD1i6atczWydv0jwU4EM5JFb4cpC4oPCPYOyx0TzA/Dv3IoEFJmXdh0iyiQFWte13sSCAbF3B+msHyaRHzCCkgFsoSQou4BuW66feFMvwVC4PwghFCSC5Fr+z9oIMxIzZQ2gDkKLsxZu8+EeJrQUKRe7XDMm93t2ydALNz2hfmP8A0KaGg+YW/LuTqOAHEmN1h1OmWgABtm5cOvH9XhRhFINrBILcHcByf5r3OzQz+Ydh+sKk70hlLyFLUDbUnh6QVh9CCoEu99BYZQCQSf8AUP7hAUiSd+Gmhu1j4+caOTTCVKcWKuO76e+QiWq7Aea9RFMz8alLLDf/AEpOYnpZu6ElOlyTpmJU+mj5f/sPKDcQqblIcqZtbFyPp6QKtagCkXKgA393635x0lRf9PCkRVSZxlTq5L8dh4RYqkYC12L82tDOkw4pSltSz23IBL94i+vwxkl9GfxuX7x6wJ2VrqzKYaj/AMwtP8wPoA8WiT8tZdi9x46eLxRQTstSDyV5Jf6Q5xOjJD/y36jf0eIXQEtSX5pFcmbrF4Q4hUgGDqZBLMbm28cnsZOGrMTi0tqiYP6voIjLRaCviGTkq5yTspvIQKssLlvCGtGXey6VNyuY9mTyeQ9+EKxOJNg/Mw0kSC/aULNcKBN9ktZPPrubRNUdCpM9cOAAVNqDbxsw8zDhNPMWOxIRLTYBk5yosAS8wmxbgNeEDUwQVZUjKL3u7u73J0Di/F+m1ovhZU455zhJALMElVgBYDsBm/Zo5NvSLLxqKUpaMVUJ+W4C0uNbIUOjZcvlxiX8UhSUsiWo2cJJQbNc+e7chH0VHwogj/Cp1uHuQdwR+Jdm10hZiPwjPlkEpQATxdZ1L2sLObkiOpryB8WHVGPCpYBBUpI/7SCO71MCy1IdswbcjK/VgR4c4OxjCpyVrK5BF3zJYltiogdrTQjujPVHEgn1Itbn566bRIEpJK6HNZjCpLI+YJri3ZYh+YUQX07jCGelUwv3t9+6IolFyU5iwD5tiBfq1+7hDtWFolhCnC0KHaU1kq5Pt1u14L9CsouStrQkpJUwqJQWKdSCAwJysB+b8QDDjwiSKPtdq/WGdXS5C6dNuRiiZNJa1xAuRMcdd7ITKZhA6xDA1AOo+sBzkhyxfgePjpAUNBCiOiRjoPYqgennlBgxdcTe3SF6kGJydDyg2vIvFNx0wkzSptgIJopOZQAs/lAaVPDDDlMp4TL2L+J/zGkpnBCQC9gNtye4AC/WNNh2HlLPvYfblv8AvCz4ckAqBmEpSD2yA6gmzluIF27o18muQhOVJzDMpQsxfKpCehdid9RtBJJbZVzZJN0iiRQAkO1lBwW0DhuOoIMB47iBQlybu6RudrjibnvEOKY2JPB/F3+sZvHpwLkkbk8tMofqrzeAvlsfgir2IDU5gVks4JvxCSrsvqduqhDCgmgL1BzKKTbS50PvaMsqodY7mfhq/XbugjDawhRJN2JtsWYQSdsvvSaR9Kp0P20nRRBHC1+60W4pTZpa+no/3MJsLryluCgHDk7eof1EPZ090G7a32ZnvBNIouTtHzqQwqpT8VA9cpSY1BUFAkbEg+JBjMV8vJVS1XupCz/3O7eEPqCc4I4KPqYRdFyatJ/kI6hJRMKSGBuODbfbug2int9oljNK6Qoapfw938YEkzLcOMQux1qUDNfE9ZmrJ6jdSlv3sOEJfmZiHvffQfeL8emH+Im81P5CB5CCefGLfSswG+U+P5hcskkcPe0OcKw4zVhKSxJAGwckBydtdfvAFPTAtfUgacSBbprDSQpknQgqBJa5IBcZnskZjYa2J0DIbs1IQa0uzY/CvwqlCyuYQtiyQLpUxYqvqncPrrpr9CRi0tLAB1cOH0EYbBpqsovszEvs3ZYXA4RsaHBgtIUhZPEZDYs9yOurQ2NLoy/Uzm384yRisxX4Up5CKq6umFJ+ZLLDcJCh6MO/wi6mlKQ1n4kkv1ugAGCnWpOolm2gCiz6a/SCuyom4u6FEg0dQfkrCSqzOXKjYs7BzyhD8Q/8N5GVYQMoUMyQ9wrcpfls55NGjxjAEzVAzCTeysqElI5KHaCgbv0tZ4bSpWZHbIBAa5Y3JZ73cdI7vQayyg7s/NmJ4IuRMyl2L5SLZg5S477ROhrgkGVMLJU5CmIAJ2I4Nw0twDb/AOMMFHzAgTVLSgqSQpQUpJylQJtYkA3/AKfD5/iVGPlk7oUpB7lFvX6Qi6ZsY2pxLacAgoUXAcc2279PpA4pSNA/DWKcNnXBJH8quh0PcbvyPKNPIwtWT5jPLzZczOnMz5X4teCasTJ8TNz5RF2vAE5nvbjy590aLE5YIMIKuW0R0wfqQNMQQSCLgseosY6IiaNxHQYqyj5nKJyRZdth6xApI1BgqmRmStg9n2ewUrwtBAJe5Cnkk6B40OF4flUMwfS3N9D6wFgyAl1HV2b6e+EOsPSbnUAgP/UXa3j7NhS8jp5K+VD7CKJJcrzBN1KZ+ICbOHDtb94Y4d2QX1Og4mw16nN3NAdFUpEpQLhXZ6WzXfYjlA6awrWEpLOQH/l59w+kBMKFyNEnEnDvZIt0Htu7pGJxqrK5hQnVRAH9wJfvG/AQ1xrEDLlhCRdQIfhpy2Y/2xm6RyVLAPZSc2rkF9ho5Pn3wu90XsWOockA0knOeAs5NgA7FR5DM/dBeDyMyiRvoOu/QPBlFSEhdg6pawHFrB99NxDHA8Py30J+2nr49Iao9Hc6ux1h9EoIDhrOTe+sEypvZKS9w45h2txvA6eBNvTz6RRNnMzC1ujsx7tYMz5SfKxL8XKZaSNQhh1dn8CYNoZw7RFrlugGUHzhX8Wrun3xiyRPBLHbs23ZKH8wfCK8vqNXHvEhgusDtqWNvfIQvnSjLDkM+nMRfKyhZNnF+lrx7j81MyUAk9pJChw5jwPpEpA86kkfPMWL1Ez/AFfaPZa2iuvlq+at9X+0WSKRR3EWWrSMeDaySpeX/sY0JK1AaAEEngxt5w3oElJIUoXdxzci7PzhTKplgMAL9/ODKWStLdgH/ubq3OFNGljye5oKXEJqVoCSFJDlQBF24vceTsOcb/BcUKkkywxYOk/d3B7/AAj5PLK8/aQpPE/iBa4B46AXOwjU4RXpz5sxyqcBQJDHLZNiQ4s/LYtCk2nTLGTDjyRNpP8AiidlUUJHZBLPd7gZn1Gln1ttCSX8T1aznCkhkkkMx8A5JBsAH5x5X1BKiGZTAg/lJ3B58xcc9DRgmeYtRmFSvx5UPook/hD2cMe876HaboqP00Yx5JaLF/Ha1PmT2hly5iSlmIJ7TkkEg9IDmfHs6YyVS+1r2M1rtZWZwGB1v9GVTRF+wnK6ndSQzOohwBwJH03GexXEjLWSMiiNgHSHckg8SN/GIYEMK7Oo05pS1KaWp3QXCiSm5c7jYiF1ZTkyXNie7f8AaA5lSVTEXGQkqyJJZLdkuNBmI8zDvGmMq2yf3fw8YFJ+S1jXHfuYVXYUW3t+vvhGsw3GT8oy7ABeYOBmDApZ+DbcnjKVYvfh94Io6tgOf0b33QxXVlbPFN0NMRnAOeMIp8x4vqKh9YDJeO7YrpFOWOiwSjzj2DsXSNLNwRyQRuYFRgplZzsUkaPqlSdN/wAXrGvmIDnqfWPZksFOkVoycTQlBZFTR8/kTSSSXdSnLc7284d4fMsOA0PhF+K4WlsyAxhN89uzpx5e9YsRkminkxtSpmi/jQEgPoPfXSLZCsl2cq0G79/R+6EFLNzOTYBso+nhBUyry3d1AMP0gJBRSSoMxCqJJBufXl75xTh9Soo+UlmMwqSezqGS6n1SzW+jwjq6sk63PlYC0X4dVZTY++F4WzQgvlo1tKrKoBR/Ahiosxc59wLa3JLhQdtIbU01GZgNkswPcp9+yPN+EZ6lxNEzs9lKQdL5QCwcvc3LMbw3p1tpcJ/NqCQzM4B0Oh1Y2tDouynklx00M1SGAJuW15aFucK6hwOPh72Ai811iHtf9YX1dUG9kwwpdiL4jP4eh9GHmRAyarKol7vbvHrFeO1JVMQhLk3t1ZvSGuEYM3aNz5DkPvCJL5jTxTrGkQp6Ja+0u3L7wecPYaQemQA0eTjAktsydZQAzVW1P0HODJGDIbZ4nUJ7Zb3YQRLBbWLaWjOb2wYYckXf0H0g2lo7hn77+UUyJSSXB7oa0kk8bDaIY5FqMNBLnwu3pE5mCIyklIUD1BG+zcPAQwlEDURdODix990AyFJroVTMRmCV8mYrNLADFsyxlPZuQT+ZT8tjpCyXWhIJ1fQpOhbsnVxfgS++0NKifxFx7vGfrU5SFAJIzOQQ97cLgb24k9VSXktYZKuFdjWXiCygIcK1JGxDtc93O8IMUV8sKUQMyjZnY3sBxb6QXV1oSAUhRUgELAZQS7JSt+Bdu5PWFlJXS1FRnjOpI/w0rchtgGslrkvq40a/KmFOXBUlsrok5JkoKYGY5IcE2fLmAum2x4PDDGJhBUBozeJeEdVOQsdgEHQXJ5AjTlYDeCKivQrjcOb9kWsOJO55mJkgMOV9SYsqFub7bR5TXSoaZXV1dg3jv1iqonh7RQ5DsWs0HBe5XzTV6Lps8APA5ruUSnS84dIvqRx4tzfyIgCHKCM7JmkmGHEI6Ao6C4IV8eR9qUi56n1iKRtEETnJ6n1ggIjKPSRVA8+lcaQhxHD0/hI313jXBIgOspQqJUnFkupqmYGtpVyg4ukveBFYh2QNwG/TujTVtIyu07be+EIsWwUo7aB2Sbjh+kWIyUipkxuO0AS0FWmvUCCKYcyL+9A/vSBUrAZtd7/pEvmtyg+IKyMafMCQrtF7FJsxZuF3Yu/9POx1LjLBgSLX6O4Y8Q3nyhLKQoh2ZPFQtw3i4S5adSV9OyOj6+DdYig3K1sZzcXWpwkXfv1tzbrEF1SkIIJBJNgz3PvTpCiZXqYhLJTwSG8Tqe8w0wLDye2rU6cv1juVAqCfQfg2Ct2lXWr8R4chy4neNDJlekRppdrRPO23UwtsdFUixYYcIAqVAlh4wTUrtzhFjGKiTLKjrokcT9tzEqLk6RE8ihFyZGbOZarizatwHhEpM8K4K46AecZ+gnTJiQVdp9SSA7xpMOlZU/l7r+MW+tGeqa5e5OYU5uyGPJ/oINpknYeoiHy3/N0u0NsOouJ124dIEsJ6PaZHE+H7R6lDlQIB5hTv1FiNuMMZVENQp+INm7tu5ojUyx3xDRCYpq5OUOm79R3EbxnsSJAJGv02/eNBMp5yXJyrHDQt1+8C1dIFP2WI1/RoChl8TD109SFOksFCzEEFIdIfwI/QwNMlLUM5BOZ2Up75WzEHdnuTbvEMcYwpiSm27e/dxCudUuMqkhDJADJcqKQzkqNgokqLbq0iVERlySsqKrMAH3O/AhvfrEXtzf8Af1jwzGzF7kv3mK0KK9GcAnhb7mCSEynVe5IiImPUqHXyiE9xEpAykqs8lrZzwIt6l9to8nKSrkeO3fFbvoNBdvU8I5bA/Z7eMMoqOVkflGOirNHQYm0bMVcz/MXv+ZX3giTWzG/6i/7lfeBCgecTkLa0ZD2etghhIr5u8xd/6lfeCEVazqtTb9owuKon84m0ChySGcysBsb9bxAzAzN3beEAGY0F4fSlRGbQ7feGxiA0keycKlr/APTR1CU68zDCTgEoXKEu2oSOLw3kUiQBpp798ob0lDn/ACuwcJ4nQd0PSoU0u2ZyV8Oy5l1IQG3WElugMQn/AAf2XQmWUk7IyuQNRbrDbF6ecoH5jICXcIU7MCNRuwO500jPVXxRMlsmWwypIUVX1YaHu0D684Hk7qiHBVaoWVWBGWtigDllEHYdNdBSlICh+VgC/F9v0gsfE6Z6QJqGmBu0CMpSWaxuegidThzZZqLFN+o3T1iaT6IVpbQs/wAQFlKUlv6i4fY32YiB561s2dZJLfiOr9YcVEwMVanfpcvCuopszs19IU3TOnDyiCqeYlBUZhJ11UbbAcdy8K8YrJS5eQpClMQFkksX1S94Mqpq1BlqPPVyf6jvCKuKRvfxMWISp/KZeXHyT5iYVCxbOoNwJixGJzRpNmDotX3iFQO2rrFTRYM3a8hqcXn/AOdN/vX94IRjdQNJ80f/ACL+8L5SYuCYkm37h4x2p/8AcTv92Z94kMbqP8+d/uL+8BpRFiURxNv3C0Y5UHWfO/3F/ePF4rP/AM6b/uL+8DBEWhEQFb9zlVcxQutR6qJ9TEFkkAEuBo92iYRHFMQTbBzLA2EVkQSpMULEcDZSsxUoxaoRWoQQDZDOQCASAdQ9i2jjdoqMWqEVkRIByZyhYEx0eNHkSQatM2ztx/X1iVOu7npAtPOax4xJNRcgbOX9Iy+J66MkkEqnxMTmgFCoKQguAdPdv0iVCzviDLDZOc+99I0NPICQ+m0IqEXcPb36/SNBTrfnwiwo0Ma8jPDpjhyz7DgOcNET3Yp1F3GgPOFVHYAEhyeVw4s3hDiawQwFjcAa+7R1HOg6ShRSoqAOrBgb8b7xia/4VUquSJyglE5RIUw1CfwgbMWF7Fxrts8GxEuEAHM2+gtr7beD8YkInJdTAhWZ+aVP4OAWg3FNaKcpOGTi1pmTX8GSkqMwEEBY5doB20ZiX23EEJpAXAYX04a26R7NrwV3BAzWLdklmf3xiE6sBBY3B1DOz3Z/fhAIsNNR+YQ4hRZCQbA+mviNOh5QkrcRRKLa+oP0EafHaSYunmLIYpSFjUEpcHMO5TuLR8wqV3MQ8dlKeeui+uxQrdiE+Lm4s/n3GE6zFkwwOtUNjGjNy5HLsrVrHZYklLwQimeCcqKyVkZMq0EIkwbRYYpRCQCSdhc+UbHCP+GVTNDlIlp4zDl8Es/lAvLFdhKDMMiRFyKePr1B/wAL6ZAedNUs7hACE+KnJ8obSPh6gl3TToLbrdf/AOiRCX6mK6GLGz4xJwhS9AffrDOm+D5xvkV/afUtH1//AJpKQOwlI6BKfQRWcTSvaFS9TLwhscSZ8iqvhWYm5SfL7wpqKIpsY+z11GlQ3DxlMVwN3Yg9bQUM99nTxNdHzdUowPMTGlrcIKdvQwpn0kWYzsrSVClUVGCZ8pjA7wyxZWqIKEXlYjxUdZHEHjosyCPYKyOI5mJiGUJSeJggpinUtt6xRjs9G9I8km5cHg0NaYJmsgnJwU1s7uxOvjwiVPSL+XcJyk2Ckh31cH3aL6bMQRlQzfa+3pvD0qIimNqehKVAcnB3Nrt0PrDGnAyghrX3sb69YyyapUtXaskXBzfhL3F7vfThyhirFUEdmxa497W129eaLUMqemaalqEkPtz43sG5w2C0qQHZjpexPCMVSYsEhuDtoX38i8Ef+JEFOVZDX3DjuSIgh5EmahdQqW4lp1BLkh/LuhVV4msKJLZSXUCQL8b8j5QkPxUAMochrW+/d4QtOI5lZlJKmuEkgJfiQAX8WjuNipepjHfZpZ9UuaAE9hAtnUWToBbdSunlBVFIpzmSFKUoHKVl0pQW/Kl9m1UW5bRj6iuXMLk8t9OHADkA0RC1M2YtwFh5QSiZ+X1Dn2/7H0+fj1OKdSVKzpQkSSXBOUhWVI0zCxuLC0fGa+l7ZyXTqLjTZ+cNTJEQXJEHTKfNIQKo1RH+DI2c82I8IdqQIomAQXEBzFMqUSovH1T4L+B0JSmdUJzEjMiWdAGcFQOp3bQW3jL/AARgonVOZQ/w0EKUdn/KnvIduAMfWpuMIlhyH/T2/cYz88m5cUMhSVsJkSko7SUJQw1CQCe8aCBq3G8oPnr72eENb8W5nAGnEBg3Di/vjGerfiZOVblWdmS2UhyLuddWNt+kV3Frss4Y/FejTf8APEKUQqYArXK5HE3ItqAGJe44RRV4lmH0ff2Pdoy2GfFXypSpaUslQZVk5i+qiq2cjYGws2kF0lehQ7BJCb3sbPbUvqz7NEc+PaNH8Asn7t/58fYZzAM3ZLpZ8zKAvrrex+kaP4cxinkuZqSVbEgGMGvHgCUpuA3laPFYmFDW8L+LO0y7/wCdhjFxbe/ufS8V+LaaaQlSVFDEuCEkEORlvvz4xh6/G0K/B2RuLkjoepOsJKis2eAJaS5aJk5ZHbJx4MXp1STa9m7GlQpK9wO/fk/P0hHW0agSxBYtHmIzgE2N4pp8QB7KjcxawuS02ZHrsGOXzY40/b/gJUU76wsVTAamNFOlbcnbdjpCuspM3WLqlZi04umhcpCRFZMWKlAa+cVqPhBIkqJjo8JjoIGzQTDYwTQ04CkkglP5un33gSau46v5w+oEiYA2mkV8UdG7OVFdViqpqpcpS1fLBZIAZrksAWBuo3N7x6vEV06CgFKsyUKBDdjMS3W2xa5TwvdOpAFAHVOZT6uUpUoAdSG74WYpQdpDuLMSbWQAHY8iPAw1qgE/EQGqxVa7WboN9fOKhNPH0EPZXw+jKDe/MwtxKiQgkAaW1Jc7nXTbxgOSZDjNeQZMziX74tTNEDrkskFuMSkSs23hrBXQri5BiJ4G4i1NWnjAcySkAEExXJJCrC3PQdTE8zvgV2xl/Gpjv48cD4GOQhC0OlV9wdbOT3aXjyXNIJAbmDxHCCUjvw6fk7+OJ0SfAxXNqVgOUkA6RbhnbWpAABLkcnIHg5ENTSZkn5iWSGSVDRKjZPRy/nEpi5YEjNTqxXBoqdatG8YPxRF0lho5PPeA0TCgkHQQEpNdHLDG9n0/4WkiRRySUycs1IWsqXlWSqxAs4YM2uhh+jDJM8f4al82SVDSzm3AefdiMJrkiTK/w0lQlpDqzK2ewJZn5Q0/8RTmACsoH4QnsgdALcNrtFV45N2ilLLGLaY/V8Cg3SvUbhm4cbv6RicWwRUqcpGVyDqA9tf0hgrEph/Orbc9R4NDDD8SCmTNO3ZXqUgDQ2un0hihKO3sD40ZaWjITJKSGIgSjqBLmXUQA4Y6nn3RosZoss1T6m/vaEVTIACmFz+3dEZIKcS56L1csE+wOdPIVfRrNuHJ8iW7o9E0uGfh4wIpRS4IzMxB021HvaJSakpIKSH3bUMba2PGKrgehj6hS3Yd/EkbXdm3fpHn/MxESpSpaiAplFIsGBPaJFndifM82VzwrKx20745QVkzyWro6rqLkwJLJObe3tonSU/zFMSwHns0NKnDQ3ZsfL9Itxx6MTN6uPOmLpk8vd3IF+TBvKC5LKtmewLs3UdxtEEYPMVza25i8/C84AOQ3PaJS4ic+WGVU/uDVdA9xr71hNPBBY6xqzR5EsTmI3aE2KSAoWFxyhsWULrQlePI9IjobRA+nxpPhyqCMpKAsD8pJAOrORdnjPVSASQDZy3MA2PnBOGYhk174r4mbeVWNMbqvwkcRbpr6QKcQzn8QIAUwLOAbl3/ABPYADYNFWI1yVAkce73eFnzGIMHJ7Jj0asV6JdOHcrd9QzcGZ+WsZmbNKlEnU/WIzqkrfl78oi1rfvCaoNsvkzAXB9mIZPlkl9dCGvyvpEZW/TSPUTToL8vtBALWyMya+9m8/3j2npSsWsN1GwHXnyF4OyrSVJMkZkuCCA4Id9tvCBDQK1UpKBlKg51Z7AD8xZh3RxDloqqwEq7CtPX3tEFzF7nxOxa8VEg6beyX6x6mVc305jV2s3L0ghSbDKJapeWaLsQ/wBjyIcRtKSemYUTZYCiHJCgFC4IIKTyLcowoWcpSDlSTo/rxhz8OVZQooIU50Kb2Ni/LnExdBtaosxWWVS1KLHKsgq539QD4GM9MNrnl4adOEammqkhE6WUBXzHAJ1Qy8zp5lm6ExkZ5ZRBgpKxfLVH3r4SkS14dSiYhK0/KS2YeYOvhxjq/wCB0KcyVZf6FOR3HWBvgief4GlF7Sk+OwjSIqL8m5EN6+9t8/lKMnRTnGMttGGqvhydLuqWSBdwHHG7acfZhcUNH1qROdn15c/fpAOKfD0qeLjKr+ZIAPf/ADDr4w6Of+orSwexgpFcFAImh0iwVun7p1t4c6a3BAUlm0cNoRfS9xF+L4LMp1MrQ6KGh+x5fSBpFcUjKQ6XdtG6HbS+r2hteYgqTXyyM7VUGYZT+o6QBhuGH5gSO05YWsRcnXjlbxjQ4gwLu4O+niNjFFLXZRlyBiUkj8tnY31LqMI9RKkqRt/sqpOTk9IPw74WmsFr/AodmwSnQAkHTThuTAOMYB2MqE3B7Rdyemw18oYoxoqSEkMXLqzflswbZmP90DrxSWbBQ8u+Kyg+zXl6hJNGPFEZcwF3D5e7mIaykBw8W19QFuAxG+nXxj2ikFRDDrGhjbrZ5n1yXNOPkd0UxIYad0e1LnRPjF1HISnW7a7Dvi+rrRt5dPfvQG9lZdbMvWSV/wAvvSEFdTr3HnGrrJ55CM9XTffv35QabBdGam0anMdByl3/AGjyHcmdZeJgMVISFKP0gVE2JGaxeExVM25TTQwqaTKlyeg96xQSGtyuRyD33D6coomVxNto8n1OYhgEgaAe7mDYCmWSk3gylmALBLMIXylh4NKQACbuCQxDvs7aadYU+x0Nx0QmSS5bQPrbTg+8XYckqOVg+3HuOjwGubcOeOvP35R7KmsD4xz6BS2MqytKVEuS/O97EKhdOqVL1A5RTMmknifD9ImiqBN+yOV7cn1PWCSoFzT1ZWB73gqspPlKy5kqYAulynmxa7Gzi1rPA9OLPtziuZNexJ5FywF7AcNInsC+KsLRpse+LqTEDJWFp1Fm6wszBtb+7iJKVoYnjTOeVOI6pKwpUFKAPaCiDobux5GFmIqBVtrtETXWgKZOu/CGleUkj7N8IVjUtOkaiWkbcNY1cie/vb94+bfDOIf4En/QI11BXjvjPnHbK/OzWSZmmr+V+W3p0gpVQw9Nrfh35mEtNWcfUD6wcicLDpukacd9be7qomwyoSiYkpWAQX4Hc7NeMtivwNqqSbfym/hvr1h6VFgTrxD8Ce+4i9FVltqBry7hp+sFGTj0Q0pdnzHEMHmywcyHG5H1BuIzFdn59z6DppH3OfKTNTax4G3Dj3RgfiX4bVLUVpHZ1I/l58xDlNZNSCxTeB3HaMLSTApaUqBU50ch3BYHvv4w9nfB0sS3VMImch2NNnuYEWWLjVNx12+sWzp85aEErzZyey5cMQL28vvFTK5KXGPg9N6JY8mNZMmr8CeVhy0LUCW4t+YRoMNQwt5e/bwqKi7HX3+8aCgl5Uh9dfbdYuY5XA89+0YuOdq9eP0LS7Xf3y4++EVT5luJ6+LbRGprAPY58T7vCmqxDX300995DGlZn2kQrV8W99ffnCCunDb39/1i2srXeE1TOhkYg8rIrmX/AGjoDVNjodxCLRrFidY6OhTNOJ5N9+UeGOjokjyW0+p6RoaRAMlZIBIyMdw5LtHkdCcnZcwfSJajUdYo4x0dBR6ByfUyERjo6GFRkkmPJmp7/Ux0dErshkAYmnTvjyOiQEVriuZHkdBIVLo32Bf9GV/pT6RqaE++6Ojopz7YtdmgSogBuI9RB1LNNrnTieIEdHQkJDOYgBFht9FfYeEWK0PT6Kjo6FMM8CQ5tx9TEyHll7szPfYR0dEMOJ8jx1AE0sG/cwtkKN++PI6On9bNr0/8OibvNve30MNZirDqfWOjotY/pMX1v737CutV2m5n1P2HhC+pHvxjo6HmaxTU+/GFtRp75R0dDIhRCqOnSUJJSkluAj2OjoKywf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699" name="AutoShape 4" descr="data:image/jpeg;base64,/9j/4AAQSkZJRgABAQAAAQABAAD/2wCEAAkGBhQSERQUExQWFRUVGBkWFxcYGBUXGBgXGBgXFhgYFxoXHCYeFxkjHBcaHy8gIycpLCwsGB4xNTAqNSYrLSkBCQoKDgwOGg8PGiwkHyUsKSwsKSwsLCksLCwpKSwsLCwsKSwsKSwpLCwsLCkpLCwsLCwsLCwsLCwsLCwsLCwsLP/AABEIAMIBAwMBIgACEQEDEQH/xAAcAAACAwEBAQEAAAAAAAAAAAAEBQIDBgABBwj/xABCEAABAgQEAwYEBAQEBAcAAAABAhEAAwQhBRIxQVFhcSKBkaGx8AYTwdEyQuHxFFJikiNTcpMHFTOCFiRDVIOisv/EABoBAAIDAQEAAAAAAAAAAAAAAAIDAQQFAAb/xAAvEQACAgICAQIEAwkBAAAAAAAAAQIRAyESMUEEURMiMpEUYXEFMzRCUoGhsdEV/9oADAMBAAIRAxEAPwD5DLRBARA6FRfLUYqSNzFRZ8u1hHFLRJJjiqFl2LSImSWfYRWZmsWrm25QRguEGevTsg/3Hg/qYlL3Fzl4iH/D2FFTTC1rpB5arP8ASNuJ6Q/w+SVq1ORJLku6jqbbXcd54QYKYABPQEizsw20SNonLUHCRxYDQcbnYRNnJNqhiJ7uRs17uT9hq3IxlscnEzgkEBrXu2n6jpGonnIkIs7Zj0HncesZGbJK1zDqQCw17aiUBm6gvygmwcMLtizEJTqtYAOOLM48oDly/IQ4qkF1pA7IUA97MSkW3/SIS6G7MwO/QaQnyXmkkEypQXTDikv3Fkn1fuimlQGfj7EE4LcKln+pPk/rFdJZuNgBzES+rEwVNotmUtrwnxSgSpJG+3I7Rp0IJ1DwPW0Wbu1iYtp2iJ41JcZdHz5Esix1FoIlovF1ZLaascDHstMNlIzY4+Oi6UkR6Q5icqW8EopgBAJWOtIpp5GYsBDHMEX4bxR87L+HXfk8clUtIdasytgGPmbQfEDk2eKn5zrbnDKhloOpELk1adkp71frBaVINvwnxESoktvoalKW+pitdPZx53hfnIsSQOOoMHya12Tp9Y5kJiWqSUqMQmptDfFaAqS6ddW6QgXVMi+z+sLa2G5KrB50BTJkEU0tU9ZSgEk3b1flFtTQokjtqCl/yj8I/wBR36QyMa7K88nL6QGXTFTqNh/MdP17oqnzEiyQ/wDUQPIaD1i6atczWydv0jwU4EM5JFb4cpC4oPCPYOyx0TzA/Dv3IoEFJmXdh0iyiQFWte13sSCAbF3B+msHyaRHzCCkgFsoSQou4BuW66feFMvwVC4PwghFCSC5Fr+z9oIMxIzZQ2gDkKLsxZu8+EeJrQUKRe7XDMm93t2ydALNz2hfmP8A0KaGg+YW/LuTqOAHEmN1h1OmWgABtm5cOvH9XhRhFINrBILcHcByf5r3OzQz+Ydh+sKk70hlLyFLUDbUnh6QVh9CCoEu99BYZQCQSf8AUP7hAUiSd+Gmhu1j4+caOTTCVKcWKuO76e+QiWq7Aea9RFMz8alLLDf/AEpOYnpZu6ElOlyTpmJU+mj5f/sPKDcQqblIcqZtbFyPp6QKtagCkXKgA393635x0lRf9PCkRVSZxlTq5L8dh4RYqkYC12L82tDOkw4pSltSz23IBL94i+vwxkl9GfxuX7x6wJ2VrqzKYaj/AMwtP8wPoA8WiT8tZdi9x46eLxRQTstSDyV5Jf6Q5xOjJD/y36jf0eIXQEtSX5pFcmbrF4Q4hUgGDqZBLMbm28cnsZOGrMTi0tqiYP6voIjLRaCviGTkq5yTspvIQKssLlvCGtGXey6VNyuY9mTyeQ9+EKxOJNg/Mw0kSC/aULNcKBN9ktZPPrubRNUdCpM9cOAAVNqDbxsw8zDhNPMWOxIRLTYBk5yosAS8wmxbgNeEDUwQVZUjKL3u7u73J0Di/F+m1ovhZU455zhJALMElVgBYDsBm/Zo5NvSLLxqKUpaMVUJ+W4C0uNbIUOjZcvlxiX8UhSUsiWo2cJJQbNc+e7chH0VHwogj/Cp1uHuQdwR+Jdm10hZiPwjPlkEpQATxdZ1L2sLObkiOpryB8WHVGPCpYBBUpI/7SCO71MCy1IdswbcjK/VgR4c4OxjCpyVrK5BF3zJYltiogdrTQjujPVHEgn1Itbn566bRIEpJK6HNZjCpLI+YJri3ZYh+YUQX07jCGelUwv3t9+6IolFyU5iwD5tiBfq1+7hDtWFolhCnC0KHaU1kq5Pt1u14L9CsouStrQkpJUwqJQWKdSCAwJysB+b8QDDjwiSKPtdq/WGdXS5C6dNuRiiZNJa1xAuRMcdd7ITKZhA6xDA1AOo+sBzkhyxfgePjpAUNBCiOiRjoPYqgennlBgxdcTe3SF6kGJydDyg2vIvFNx0wkzSptgIJopOZQAs/lAaVPDDDlMp4TL2L+J/zGkpnBCQC9gNtye4AC/WNNh2HlLPvYfblv8AvCz4ckAqBmEpSD2yA6gmzluIF27o18muQhOVJzDMpQsxfKpCehdid9RtBJJbZVzZJN0iiRQAkO1lBwW0DhuOoIMB47iBQlybu6RudrjibnvEOKY2JPB/F3+sZvHpwLkkbk8tMofqrzeAvlsfgir2IDU5gVks4JvxCSrsvqduqhDCgmgL1BzKKTbS50PvaMsqodY7mfhq/XbugjDawhRJN2JtsWYQSdsvvSaR9Kp0P20nRRBHC1+60W4pTZpa+no/3MJsLryluCgHDk7eof1EPZ090G7a32ZnvBNIouTtHzqQwqpT8VA9cpSY1BUFAkbEg+JBjMV8vJVS1XupCz/3O7eEPqCc4I4KPqYRdFyatJ/kI6hJRMKSGBuODbfbug2int9oljNK6Qoapfw938YEkzLcOMQux1qUDNfE9ZmrJ6jdSlv3sOEJfmZiHvffQfeL8emH+Im81P5CB5CCefGLfSswG+U+P5hcskkcPe0OcKw4zVhKSxJAGwckBydtdfvAFPTAtfUgacSBbprDSQpknQgqBJa5IBcZnskZjYa2J0DIbs1IQa0uzY/CvwqlCyuYQtiyQLpUxYqvqncPrrpr9CRi0tLAB1cOH0EYbBpqsovszEvs3ZYXA4RsaHBgtIUhZPEZDYs9yOurQ2NLoy/Uzm384yRisxX4Up5CKq6umFJ+ZLLDcJCh6MO/wi6mlKQ1n4kkv1ugAGCnWpOolm2gCiz6a/SCuyom4u6FEg0dQfkrCSqzOXKjYs7BzyhD8Q/8N5GVYQMoUMyQ9wrcpfls55NGjxjAEzVAzCTeysqElI5KHaCgbv0tZ4bSpWZHbIBAa5Y3JZ73cdI7vQayyg7s/NmJ4IuRMyl2L5SLZg5S477ROhrgkGVMLJU5CmIAJ2I4Nw0twDb/AOMMFHzAgTVLSgqSQpQUpJylQJtYkA3/AKfD5/iVGPlk7oUpB7lFvX6Qi6ZsY2pxLacAgoUXAcc2279PpA4pSNA/DWKcNnXBJH8quh0PcbvyPKNPIwtWT5jPLzZczOnMz5X4teCasTJ8TNz5RF2vAE5nvbjy590aLE5YIMIKuW0R0wfqQNMQQSCLgseosY6IiaNxHQYqyj5nKJyRZdth6xApI1BgqmRmStg9n2ewUrwtBAJe5Cnkk6B40OF4flUMwfS3N9D6wFgyAl1HV2b6e+EOsPSbnUAgP/UXa3j7NhS8jp5K+VD7CKJJcrzBN1KZ+ICbOHDtb94Y4d2QX1Og4mw16nN3NAdFUpEpQLhXZ6WzXfYjlA6awrWEpLOQH/l59w+kBMKFyNEnEnDvZIt0Htu7pGJxqrK5hQnVRAH9wJfvG/AQ1xrEDLlhCRdQIfhpy2Y/2xm6RyVLAPZSc2rkF9ho5Pn3wu90XsWOockA0knOeAs5NgA7FR5DM/dBeDyMyiRvoOu/QPBlFSEhdg6pawHFrB99NxDHA8Py30J+2nr49Iao9Hc6ux1h9EoIDhrOTe+sEypvZKS9w45h2txvA6eBNvTz6RRNnMzC1ujsx7tYMz5SfKxL8XKZaSNQhh1dn8CYNoZw7RFrlugGUHzhX8Wrun3xiyRPBLHbs23ZKH8wfCK8vqNXHvEhgusDtqWNvfIQvnSjLDkM+nMRfKyhZNnF+lrx7j81MyUAk9pJChw5jwPpEpA86kkfPMWL1Ez/AFfaPZa2iuvlq+at9X+0WSKRR3EWWrSMeDaySpeX/sY0JK1AaAEEngxt5w3oElJIUoXdxzci7PzhTKplgMAL9/ODKWStLdgH/ubq3OFNGljye5oKXEJqVoCSFJDlQBF24vceTsOcb/BcUKkkywxYOk/d3B7/AAj5PLK8/aQpPE/iBa4B46AXOwjU4RXpz5sxyqcBQJDHLZNiQ4s/LYtCk2nTLGTDjyRNpP8AiidlUUJHZBLPd7gZn1Gln1ttCSX8T1aznCkhkkkMx8A5JBsAH5x5X1BKiGZTAg/lJ3B58xcc9DRgmeYtRmFSvx5UPook/hD2cMe876HaboqP00Yx5JaLF/Ha1PmT2hly5iSlmIJ7TkkEg9IDmfHs6YyVS+1r2M1rtZWZwGB1v9GVTRF+wnK6ndSQzOohwBwJH03GexXEjLWSMiiNgHSHckg8SN/GIYEMK7Oo05pS1KaWp3QXCiSm5c7jYiF1ZTkyXNie7f8AaA5lSVTEXGQkqyJJZLdkuNBmI8zDvGmMq2yf3fw8YFJ+S1jXHfuYVXYUW3t+vvhGsw3GT8oy7ABeYOBmDApZ+DbcnjKVYvfh94Io6tgOf0b33QxXVlbPFN0NMRnAOeMIp8x4vqKh9YDJeO7YrpFOWOiwSjzj2DsXSNLNwRyQRuYFRgplZzsUkaPqlSdN/wAXrGvmIDnqfWPZksFOkVoycTQlBZFTR8/kTSSSXdSnLc7284d4fMsOA0PhF+K4WlsyAxhN89uzpx5e9YsRkminkxtSpmi/jQEgPoPfXSLZCsl2cq0G79/R+6EFLNzOTYBso+nhBUyry3d1AMP0gJBRSSoMxCqJJBufXl75xTh9Soo+UlmMwqSezqGS6n1SzW+jwjq6sk63PlYC0X4dVZTY++F4WzQgvlo1tKrKoBR/Ahiosxc59wLa3JLhQdtIbU01GZgNkswPcp9+yPN+EZ6lxNEzs9lKQdL5QCwcvc3LMbw3p1tpcJ/NqCQzM4B0Oh1Y2tDouynklx00M1SGAJuW15aFucK6hwOPh72Ai811iHtf9YX1dUG9kwwpdiL4jP4eh9GHmRAyarKol7vbvHrFeO1JVMQhLk3t1ZvSGuEYM3aNz5DkPvCJL5jTxTrGkQp6Ja+0u3L7wecPYaQemQA0eTjAktsydZQAzVW1P0HODJGDIbZ4nUJ7Zb3YQRLBbWLaWjOb2wYYckXf0H0g2lo7hn77+UUyJSSXB7oa0kk8bDaIY5FqMNBLnwu3pE5mCIyklIUD1BG+zcPAQwlEDURdODix990AyFJroVTMRmCV8mYrNLADFsyxlPZuQT+ZT8tjpCyXWhIJ1fQpOhbsnVxfgS++0NKifxFx7vGfrU5SFAJIzOQQ97cLgb24k9VSXktYZKuFdjWXiCygIcK1JGxDtc93O8IMUV8sKUQMyjZnY3sBxb6QXV1oSAUhRUgELAZQS7JSt+Bdu5PWFlJXS1FRnjOpI/w0rchtgGslrkvq40a/KmFOXBUlsrok5JkoKYGY5IcE2fLmAum2x4PDDGJhBUBozeJeEdVOQsdgEHQXJ5AjTlYDeCKivQrjcOb9kWsOJO55mJkgMOV9SYsqFub7bR5TXSoaZXV1dg3jv1iqonh7RQ5DsWs0HBe5XzTV6Lps8APA5ruUSnS84dIvqRx4tzfyIgCHKCM7JmkmGHEI6Ao6C4IV8eR9qUi56n1iKRtEETnJ6n1ggIjKPSRVA8+lcaQhxHD0/hI313jXBIgOspQqJUnFkupqmYGtpVyg4ukveBFYh2QNwG/TujTVtIyu07be+EIsWwUo7aB2Sbjh+kWIyUipkxuO0AS0FWmvUCCKYcyL+9A/vSBUrAZtd7/pEvmtyg+IKyMafMCQrtF7FJsxZuF3Yu/9POx1LjLBgSLX6O4Y8Q3nyhLKQoh2ZPFQtw3i4S5adSV9OyOj6+DdYig3K1sZzcXWpwkXfv1tzbrEF1SkIIJBJNgz3PvTpCiZXqYhLJTwSG8Tqe8w0wLDye2rU6cv1juVAqCfQfg2Ct2lXWr8R4chy4neNDJlekRppdrRPO23UwtsdFUixYYcIAqVAlh4wTUrtzhFjGKiTLKjrokcT9tzEqLk6RE8ihFyZGbOZarizatwHhEpM8K4K46AecZ+gnTJiQVdp9SSA7xpMOlZU/l7r+MW+tGeqa5e5OYU5uyGPJ/oINpknYeoiHy3/N0u0NsOouJ124dIEsJ6PaZHE+H7R6lDlQIB5hTv1FiNuMMZVENQp+INm7tu5ojUyx3xDRCYpq5OUOm79R3EbxnsSJAJGv02/eNBMp5yXJyrHDQt1+8C1dIFP2WI1/RoChl8TD109SFOksFCzEEFIdIfwI/QwNMlLUM5BOZ2Up75WzEHdnuTbvEMcYwpiSm27e/dxCudUuMqkhDJADJcqKQzkqNgokqLbq0iVERlySsqKrMAH3O/AhvfrEXtzf8Af1jwzGzF7kv3mK0KK9GcAnhb7mCSEynVe5IiImPUqHXyiE9xEpAykqs8lrZzwIt6l9to8nKSrkeO3fFbvoNBdvU8I5bA/Z7eMMoqOVkflGOirNHQYm0bMVcz/MXv+ZX3giTWzG/6i/7lfeBCgecTkLa0ZD2etghhIr5u8xd/6lfeCEVazqtTb9owuKon84m0ChySGcysBsb9bxAzAzN3beEAGY0F4fSlRGbQ7feGxiA0keycKlr/APTR1CU68zDCTgEoXKEu2oSOLw3kUiQBpp798ob0lDn/ACuwcJ4nQd0PSoU0u2ZyV8Oy5l1IQG3WElugMQn/AAf2XQmWUk7IyuQNRbrDbF6ecoH5jICXcIU7MCNRuwO500jPVXxRMlsmWwypIUVX1YaHu0D684Hk7qiHBVaoWVWBGWtigDllEHYdNdBSlICh+VgC/F9v0gsfE6Z6QJqGmBu0CMpSWaxuegidThzZZqLFN+o3T1iaT6IVpbQs/wAQFlKUlv6i4fY32YiB561s2dZJLfiOr9YcVEwMVanfpcvCuopszs19IU3TOnDyiCqeYlBUZhJ11UbbAcdy8K8YrJS5eQpClMQFkksX1S94Mqpq1BlqPPVyf6jvCKuKRvfxMWISp/KZeXHyT5iYVCxbOoNwJixGJzRpNmDotX3iFQO2rrFTRYM3a8hqcXn/AOdN/vX94IRjdQNJ80f/ACL+8L5SYuCYkm37h4x2p/8AcTv92Z94kMbqP8+d/uL+8BpRFiURxNv3C0Y5UHWfO/3F/ePF4rP/AM6b/uL+8DBEWhEQFb9zlVcxQutR6qJ9TEFkkAEuBo92iYRHFMQTbBzLA2EVkQSpMULEcDZSsxUoxaoRWoQQDZDOQCASAdQ9i2jjdoqMWqEVkRIByZyhYEx0eNHkSQatM2ztx/X1iVOu7npAtPOax4xJNRcgbOX9Iy+J66MkkEqnxMTmgFCoKQguAdPdv0iVCzviDLDZOc+99I0NPICQ+m0IqEXcPb36/SNBTrfnwiwo0Ma8jPDpjhyz7DgOcNET3Yp1F3GgPOFVHYAEhyeVw4s3hDiawQwFjcAa+7R1HOg6ShRSoqAOrBgb8b7xia/4VUquSJyglE5RIUw1CfwgbMWF7Fxrts8GxEuEAHM2+gtr7beD8YkInJdTAhWZ+aVP4OAWg3FNaKcpOGTi1pmTX8GSkqMwEEBY5doB20ZiX23EEJpAXAYX04a26R7NrwV3BAzWLdklmf3xiE6sBBY3B1DOz3Z/fhAIsNNR+YQ4hRZCQbA+mviNOh5QkrcRRKLa+oP0EafHaSYunmLIYpSFjUEpcHMO5TuLR8wqV3MQ8dlKeeui+uxQrdiE+Lm4s/n3GE6zFkwwOtUNjGjNy5HLsrVrHZYklLwQimeCcqKyVkZMq0EIkwbRYYpRCQCSdhc+UbHCP+GVTNDlIlp4zDl8Es/lAvLFdhKDMMiRFyKePr1B/wAL6ZAedNUs7hACE+KnJ8obSPh6gl3TToLbrdf/AOiRCX6mK6GLGz4xJwhS9AffrDOm+D5xvkV/afUtH1//AJpKQOwlI6BKfQRWcTSvaFS9TLwhscSZ8iqvhWYm5SfL7wpqKIpsY+z11GlQ3DxlMVwN3Yg9bQUM99nTxNdHzdUowPMTGlrcIKdvQwpn0kWYzsrSVClUVGCZ8pjA7wyxZWqIKEXlYjxUdZHEHjosyCPYKyOI5mJiGUJSeJggpinUtt6xRjs9G9I8km5cHg0NaYJmsgnJwU1s7uxOvjwiVPSL+XcJyk2Ckh31cH3aL6bMQRlQzfa+3pvD0qIimNqehKVAcnB3Nrt0PrDGnAyghrX3sb69YyyapUtXaskXBzfhL3F7vfThyhirFUEdmxa497W129eaLUMqemaalqEkPtz43sG5w2C0qQHZjpexPCMVSYsEhuDtoX38i8Ef+JEFOVZDX3DjuSIgh5EmahdQqW4lp1BLkh/LuhVV4msKJLZSXUCQL8b8j5QkPxUAMochrW+/d4QtOI5lZlJKmuEkgJfiQAX8WjuNipepjHfZpZ9UuaAE9hAtnUWToBbdSunlBVFIpzmSFKUoHKVl0pQW/Kl9m1UW5bRj6iuXMLk8t9OHADkA0RC1M2YtwFh5QSiZ+X1Dn2/7H0+fj1OKdSVKzpQkSSXBOUhWVI0zCxuLC0fGa+l7ZyXTqLjTZ+cNTJEQXJEHTKfNIQKo1RH+DI2c82I8IdqQIomAQXEBzFMqUSovH1T4L+B0JSmdUJzEjMiWdAGcFQOp3bQW3jL/AARgonVOZQ/w0EKUdn/KnvIduAMfWpuMIlhyH/T2/cYz88m5cUMhSVsJkSko7SUJQw1CQCe8aCBq3G8oPnr72eENb8W5nAGnEBg3Di/vjGerfiZOVblWdmS2UhyLuddWNt+kV3Frss4Y/FejTf8APEKUQqYArXK5HE3ItqAGJe44RRV4lmH0ff2Pdoy2GfFXypSpaUslQZVk5i+qiq2cjYGws2kF0lehQ7BJCb3sbPbUvqz7NEc+PaNH8Asn7t/58fYZzAM3ZLpZ8zKAvrrex+kaP4cxinkuZqSVbEgGMGvHgCUpuA3laPFYmFDW8L+LO0y7/wCdhjFxbe/ufS8V+LaaaQlSVFDEuCEkEORlvvz4xh6/G0K/B2RuLkjoepOsJKis2eAJaS5aJk5ZHbJx4MXp1STa9m7GlQpK9wO/fk/P0hHW0agSxBYtHmIzgE2N4pp8QB7KjcxawuS02ZHrsGOXzY40/b/gJUU76wsVTAamNFOlbcnbdjpCuspM3WLqlZi04umhcpCRFZMWKlAa+cVqPhBIkqJjo8JjoIGzQTDYwTQ04CkkglP5un33gSau46v5w+oEiYA2mkV8UdG7OVFdViqpqpcpS1fLBZIAZrksAWBuo3N7x6vEV06CgFKsyUKBDdjMS3W2xa5TwvdOpAFAHVOZT6uUpUoAdSG74WYpQdpDuLMSbWQAHY8iPAw1qgE/EQGqxVa7WboN9fOKhNPH0EPZXw+jKDe/MwtxKiQgkAaW1Jc7nXTbxgOSZDjNeQZMziX74tTNEDrkskFuMSkSs23hrBXQri5BiJ4G4i1NWnjAcySkAEExXJJCrC3PQdTE8zvgV2xl/Gpjv48cD4GOQhC0OlV9wdbOT3aXjyXNIJAbmDxHCCUjvw6fk7+OJ0SfAxXNqVgOUkA6RbhnbWpAABLkcnIHg5ENTSZkn5iWSGSVDRKjZPRy/nEpi5YEjNTqxXBoqdatG8YPxRF0lho5PPeA0TCgkHQQEpNdHLDG9n0/4WkiRRySUycs1IWsqXlWSqxAs4YM2uhh+jDJM8f4al82SVDSzm3AefdiMJrkiTK/w0lQlpDqzK2ewJZn5Q0/8RTmACsoH4QnsgdALcNrtFV45N2ilLLGLaY/V8Cg3SvUbhm4cbv6RicWwRUqcpGVyDqA9tf0hgrEph/Orbc9R4NDDD8SCmTNO3ZXqUgDQ2un0hihKO3sD40ZaWjITJKSGIgSjqBLmXUQA4Y6nn3RosZoss1T6m/vaEVTIACmFz+3dEZIKcS56L1csE+wOdPIVfRrNuHJ8iW7o9E0uGfh4wIpRS4IzMxB021HvaJSakpIKSH3bUMba2PGKrgehj6hS3Yd/EkbXdm3fpHn/MxESpSpaiAplFIsGBPaJFndifM82VzwrKx20745QVkzyWro6rqLkwJLJObe3tonSU/zFMSwHns0NKnDQ3ZsfL9Itxx6MTN6uPOmLpk8vd3IF+TBvKC5LKtmewLs3UdxtEEYPMVza25i8/C84AOQ3PaJS4ic+WGVU/uDVdA9xr71hNPBBY6xqzR5EsTmI3aE2KSAoWFxyhsWULrQlePI9IjobRA+nxpPhyqCMpKAsD8pJAOrORdnjPVSASQDZy3MA2PnBOGYhk174r4mbeVWNMbqvwkcRbpr6QKcQzn8QIAUwLOAbl3/ABPYADYNFWI1yVAkce73eFnzGIMHJ7Jj0asV6JdOHcrd9QzcGZ+WsZmbNKlEnU/WIzqkrfl78oi1rfvCaoNsvkzAXB9mIZPlkl9dCGvyvpEZW/TSPUTToL8vtBALWyMya+9m8/3j2npSsWsN1GwHXnyF4OyrSVJMkZkuCCA4Id9tvCBDQK1UpKBlKg51Z7AD8xZh3RxDloqqwEq7CtPX3tEFzF7nxOxa8VEg6beyX6x6mVc305jV2s3L0ghSbDKJapeWaLsQ/wBjyIcRtKSemYUTZYCiHJCgFC4IIKTyLcowoWcpSDlSTo/rxhz8OVZQooIU50Kb2Ni/LnExdBtaosxWWVS1KLHKsgq539QD4GM9MNrnl4adOEammqkhE6WUBXzHAJ1Qy8zp5lm6ExkZ5ZRBgpKxfLVH3r4SkS14dSiYhK0/KS2YeYOvhxjq/wCB0KcyVZf6FOR3HWBvgief4GlF7Sk+OwjSIqL8m5EN6+9t8/lKMnRTnGMttGGqvhydLuqWSBdwHHG7acfZhcUNH1qROdn15c/fpAOKfD0qeLjKr+ZIAPf/ADDr4w6Of+orSwexgpFcFAImh0iwVun7p1t4c6a3BAUlm0cNoRfS9xF+L4LMp1MrQ6KGh+x5fSBpFcUjKQ6XdtG6HbS+r2hteYgqTXyyM7VUGYZT+o6QBhuGH5gSO05YWsRcnXjlbxjQ4gwLu4O+niNjFFLXZRlyBiUkj8tnY31LqMI9RKkqRt/sqpOTk9IPw74WmsFr/AodmwSnQAkHTThuTAOMYB2MqE3B7Rdyemw18oYoxoqSEkMXLqzflswbZmP90DrxSWbBQ8u+Kyg+zXl6hJNGPFEZcwF3D5e7mIaykBw8W19QFuAxG+nXxj2ikFRDDrGhjbrZ5n1yXNOPkd0UxIYad0e1LnRPjF1HISnW7a7Dvi+rrRt5dPfvQG9lZdbMvWSV/wAvvSEFdTr3HnGrrJ55CM9XTffv35QabBdGam0anMdByl3/AGjyHcmdZeJgMVISFKP0gVE2JGaxeExVM25TTQwqaTKlyeg96xQSGtyuRyD33D6coomVxNto8n1OYhgEgaAe7mDYCmWSk3gylmALBLMIXylh4NKQACbuCQxDvs7aadYU+x0Nx0QmSS5bQPrbTg+8XYckqOVg+3HuOjwGubcOeOvP35R7KmsD4xz6BS2MqytKVEuS/O97EKhdOqVL1A5RTMmknifD9ImiqBN+yOV7cn1PWCSoFzT1ZWB73gqspPlKy5kqYAulynmxa7Gzi1rPA9OLPtziuZNexJ5FywF7AcNInsC+KsLRpse+LqTEDJWFp1Fm6wszBtb+7iJKVoYnjTOeVOI6pKwpUFKAPaCiDobux5GFmIqBVtrtETXWgKZOu/CGleUkj7N8IVjUtOkaiWkbcNY1cie/vb94+bfDOIf4En/QI11BXjvjPnHbK/OzWSZmmr+V+W3p0gpVQw9Nrfh35mEtNWcfUD6wcicLDpukacd9be7qomwyoSiYkpWAQX4Hc7NeMtivwNqqSbfym/hvr1h6VFgTrxD8Ce+4i9FVltqBry7hp+sFGTj0Q0pdnzHEMHmywcyHG5H1BuIzFdn59z6DppH3OfKTNTax4G3Dj3RgfiX4bVLUVpHZ1I/l58xDlNZNSCxTeB3HaMLSTApaUqBU50ch3BYHvv4w9nfB0sS3VMImch2NNnuYEWWLjVNx12+sWzp85aEErzZyey5cMQL28vvFTK5KXGPg9N6JY8mNZMmr8CeVhy0LUCW4t+YRoMNQwt5e/bwqKi7HX3+8aCgl5Uh9dfbdYuY5XA89+0YuOdq9eP0LS7Xf3y4++EVT5luJ6+LbRGprAPY58T7vCmqxDX300995DGlZn2kQrV8W99ffnCCunDb39/1i2srXeE1TOhkYg8rIrmX/AGjoDVNjodxCLRrFidY6OhTNOJ5N9+UeGOjokjyW0+p6RoaRAMlZIBIyMdw5LtHkdCcnZcwfSJajUdYo4x0dBR6ByfUyERjo6GFRkkmPJmp7/Ux0dErshkAYmnTvjyOiQEVriuZHkdBIVLo32Bf9GV/pT6RqaE++6Ojopz7YtdmgSogBuI9RB1LNNrnTieIEdHQkJDOYgBFht9FfYeEWK0PT6Kjo6FMM8CQ5tx9TEyHll7szPfYR0dEMOJ8jx1AE0sG/cwtkKN++PI6On9bNr0/8OibvNve30MNZirDqfWOjotY/pMX1v737CutV2m5n1P2HhC+pHvxjo6HmaxTU+/GFtRp75R0dDIhRCqOnSUJJSkluAj2OjoKywf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700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>
                <a:solidFill>
                  <a:srgbClr val="000000"/>
                </a:solidFill>
                <a:latin typeface="Calibri" pitchFamily="34" charset="0"/>
              </a:rPr>
              <a:t>epidemiologie</a:t>
            </a:r>
          </a:p>
        </p:txBody>
      </p:sp>
      <p:pic>
        <p:nvPicPr>
          <p:cNvPr id="29701" name="Picture 8" descr="916E236375CB3110E621BA47307D85C2-ook-dieren-zijn-soms-misselijk-----------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420938"/>
            <a:ext cx="446405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gevolgen postoperatieve ileus: </a:t>
            </a:r>
          </a:p>
          <a:p>
            <a:pPr eaLnBrk="1" hangingPunct="1">
              <a:buFont typeface="Arial" charset="0"/>
              <a:buNone/>
            </a:pPr>
            <a:endParaRPr lang="en-GB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cijfers ? </a:t>
            </a:r>
          </a:p>
          <a:p>
            <a:pPr eaLnBrk="1" hangingPunct="1"/>
            <a:endParaRPr lang="en-GB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NEEN</a:t>
            </a:r>
          </a:p>
        </p:txBody>
      </p:sp>
      <p:sp>
        <p:nvSpPr>
          <p:cNvPr id="30722" name="AutoShape 2" descr="data:image/jpeg;base64,/9j/4AAQSkZJRgABAQAAAQABAAD/2wCEAAkGBhQSERQUExQWFRUVGBkWFxcYGBUXGBgXGBgXFhgYFxoXHCYeFxkjHBcaHy8gIycpLCwsGB4xNTAqNSYrLSkBCQoKDgwOGg8PGiwkHyUsKSwsKSwsLCksLCwpKSwsLCwsKSwsKSwpLCwsLCkpLCwsLCwsLCwsLCwsLCwsLCwsLP/AABEIAMIBAwMBIgACEQEDEQH/xAAcAAACAwEBAQEAAAAAAAAAAAAEBQIDBgABBwj/xABCEAABAgQEAwYEBAQEBAcAAAABAhEAAwQhBRIxQVFhcSKBkaGx8AYTwdEyQuHxFFJikiNTcpMHFTOCFiRDVIOisv/EABoBAAIDAQEAAAAAAAAAAAAAAAIDAQQFAAb/xAAvEQACAgICAQIEAwkBAAAAAAAAAQIRAyESMUEEURMiMpEUYXEFMzRCUoGhsdEV/9oADAMBAAIRAxEAPwD5DLRBARA6FRfLUYqSNzFRZ8u1hHFLRJJjiqFl2LSImSWfYRWZmsWrm25QRguEGevTsg/3Hg/qYlL3Fzl4iH/D2FFTTC1rpB5arP8ASNuJ6Q/w+SVq1ORJLku6jqbbXcd54QYKYABPQEizsw20SNonLUHCRxYDQcbnYRNnJNqhiJ7uRs17uT9hq3IxlscnEzgkEBrXu2n6jpGonnIkIs7Zj0HncesZGbJK1zDqQCw17aiUBm6gvygmwcMLtizEJTqtYAOOLM48oDly/IQ4qkF1pA7IUA97MSkW3/SIS6G7MwO/QaQnyXmkkEypQXTDikv3Fkn1fuimlQGfj7EE4LcKln+pPk/rFdJZuNgBzES+rEwVNotmUtrwnxSgSpJG+3I7Rp0IJ1DwPW0Wbu1iYtp2iJ41JcZdHz5Esix1FoIlovF1ZLaascDHstMNlIzY4+Oi6UkR6Q5icqW8EopgBAJWOtIpp5GYsBDHMEX4bxR87L+HXfk8clUtIdasytgGPmbQfEDk2eKn5zrbnDKhloOpELk1adkp71frBaVINvwnxESoktvoalKW+pitdPZx53hfnIsSQOOoMHya12Tp9Y5kJiWqSUqMQmptDfFaAqS6ddW6QgXVMi+z+sLa2G5KrB50BTJkEU0tU9ZSgEk3b1flFtTQokjtqCl/yj8I/wBR36QyMa7K88nL6QGXTFTqNh/MdP17oqnzEiyQ/wDUQPIaD1i6atczWydv0jwU4EM5JFb4cpC4oPCPYOyx0TzA/Dv3IoEFJmXdh0iyiQFWte13sSCAbF3B+msHyaRHzCCkgFsoSQou4BuW66feFMvwVC4PwghFCSC5Fr+z9oIMxIzZQ2gDkKLsxZu8+EeJrQUKRe7XDMm93t2ydALNz2hfmP8A0KaGg+YW/LuTqOAHEmN1h1OmWgABtm5cOvH9XhRhFINrBILcHcByf5r3OzQz+Ydh+sKk70hlLyFLUDbUnh6QVh9CCoEu99BYZQCQSf8AUP7hAUiSd+Gmhu1j4+caOTTCVKcWKuO76e+QiWq7Aea9RFMz8alLLDf/AEpOYnpZu6ElOlyTpmJU+mj5f/sPKDcQqblIcqZtbFyPp6QKtagCkXKgA393635x0lRf9PCkRVSZxlTq5L8dh4RYqkYC12L82tDOkw4pSltSz23IBL94i+vwxkl9GfxuX7x6wJ2VrqzKYaj/AMwtP8wPoA8WiT8tZdi9x46eLxRQTstSDyV5Jf6Q5xOjJD/y36jf0eIXQEtSX5pFcmbrF4Q4hUgGDqZBLMbm28cnsZOGrMTi0tqiYP6voIjLRaCviGTkq5yTspvIQKssLlvCGtGXey6VNyuY9mTyeQ9+EKxOJNg/Mw0kSC/aULNcKBN9ktZPPrubRNUdCpM9cOAAVNqDbxsw8zDhNPMWOxIRLTYBk5yosAS8wmxbgNeEDUwQVZUjKL3u7u73J0Di/F+m1ovhZU455zhJALMElVgBYDsBm/Zo5NvSLLxqKUpaMVUJ+W4C0uNbIUOjZcvlxiX8UhSUsiWo2cJJQbNc+e7chH0VHwogj/Cp1uHuQdwR+Jdm10hZiPwjPlkEpQATxdZ1L2sLObkiOpryB8WHVGPCpYBBUpI/7SCO71MCy1IdswbcjK/VgR4c4OxjCpyVrK5BF3zJYltiogdrTQjujPVHEgn1Itbn566bRIEpJK6HNZjCpLI+YJri3ZYh+YUQX07jCGelUwv3t9+6IolFyU5iwD5tiBfq1+7hDtWFolhCnC0KHaU1kq5Pt1u14L9CsouStrQkpJUwqJQWKdSCAwJysB+b8QDDjwiSKPtdq/WGdXS5C6dNuRiiZNJa1xAuRMcdd7ITKZhA6xDA1AOo+sBzkhyxfgePjpAUNBCiOiRjoPYqgennlBgxdcTe3SF6kGJydDyg2vIvFNx0wkzSptgIJopOZQAs/lAaVPDDDlMp4TL2L+J/zGkpnBCQC9gNtye4AC/WNNh2HlLPvYfblv8AvCz4ckAqBmEpSD2yA6gmzluIF27o18muQhOVJzDMpQsxfKpCehdid9RtBJJbZVzZJN0iiRQAkO1lBwW0DhuOoIMB47iBQlybu6RudrjibnvEOKY2JPB/F3+sZvHpwLkkbk8tMofqrzeAvlsfgir2IDU5gVks4JvxCSrsvqduqhDCgmgL1BzKKTbS50PvaMsqodY7mfhq/XbugjDawhRJN2JtsWYQSdsvvSaR9Kp0P20nRRBHC1+60W4pTZpa+no/3MJsLryluCgHDk7eof1EPZ090G7a32ZnvBNIouTtHzqQwqpT8VA9cpSY1BUFAkbEg+JBjMV8vJVS1XupCz/3O7eEPqCc4I4KPqYRdFyatJ/kI6hJRMKSGBuODbfbug2int9oljNK6Qoapfw938YEkzLcOMQux1qUDNfE9ZmrJ6jdSlv3sOEJfmZiHvffQfeL8emH+Im81P5CB5CCefGLfSswG+U+P5hcskkcPe0OcKw4zVhKSxJAGwckBydtdfvAFPTAtfUgacSBbprDSQpknQgqBJa5IBcZnskZjYa2J0DIbs1IQa0uzY/CvwqlCyuYQtiyQLpUxYqvqncPrrpr9CRi0tLAB1cOH0EYbBpqsovszEvs3ZYXA4RsaHBgtIUhZPEZDYs9yOurQ2NLoy/Uzm384yRisxX4Up5CKq6umFJ+ZLLDcJCh6MO/wi6mlKQ1n4kkv1ugAGCnWpOolm2gCiz6a/SCuyom4u6FEg0dQfkrCSqzOXKjYs7BzyhD8Q/8N5GVYQMoUMyQ9wrcpfls55NGjxjAEzVAzCTeysqElI5KHaCgbv0tZ4bSpWZHbIBAa5Y3JZ73cdI7vQayyg7s/NmJ4IuRMyl2L5SLZg5S477ROhrgkGVMLJU5CmIAJ2I4Nw0twDb/AOMMFHzAgTVLSgqSQpQUpJylQJtYkA3/AKfD5/iVGPlk7oUpB7lFvX6Qi6ZsY2pxLacAgoUXAcc2279PpA4pSNA/DWKcNnXBJH8quh0PcbvyPKNPIwtWT5jPLzZczOnMz5X4teCasTJ8TNz5RF2vAE5nvbjy590aLE5YIMIKuW0R0wfqQNMQQSCLgseosY6IiaNxHQYqyj5nKJyRZdth6xApI1BgqmRmStg9n2ewUrwtBAJe5Cnkk6B40OF4flUMwfS3N9D6wFgyAl1HV2b6e+EOsPSbnUAgP/UXa3j7NhS8jp5K+VD7CKJJcrzBN1KZ+ICbOHDtb94Y4d2QX1Og4mw16nN3NAdFUpEpQLhXZ6WzXfYjlA6awrWEpLOQH/l59w+kBMKFyNEnEnDvZIt0Htu7pGJxqrK5hQnVRAH9wJfvG/AQ1xrEDLlhCRdQIfhpy2Y/2xm6RyVLAPZSc2rkF9ho5Pn3wu90XsWOockA0knOeAs5NgA7FR5DM/dBeDyMyiRvoOu/QPBlFSEhdg6pawHFrB99NxDHA8Py30J+2nr49Iao9Hc6ux1h9EoIDhrOTe+sEypvZKS9w45h2txvA6eBNvTz6RRNnMzC1ujsx7tYMz5SfKxL8XKZaSNQhh1dn8CYNoZw7RFrlugGUHzhX8Wrun3xiyRPBLHbs23ZKH8wfCK8vqNXHvEhgusDtqWNvfIQvnSjLDkM+nMRfKyhZNnF+lrx7j81MyUAk9pJChw5jwPpEpA86kkfPMWL1Ez/AFfaPZa2iuvlq+at9X+0WSKRR3EWWrSMeDaySpeX/sY0JK1AaAEEngxt5w3oElJIUoXdxzci7PzhTKplgMAL9/ODKWStLdgH/ubq3OFNGljye5oKXEJqVoCSFJDlQBF24vceTsOcb/BcUKkkywxYOk/d3B7/AAj5PLK8/aQpPE/iBa4B46AXOwjU4RXpz5sxyqcBQJDHLZNiQ4s/LYtCk2nTLGTDjyRNpP8AiidlUUJHZBLPd7gZn1Gln1ttCSX8T1aznCkhkkkMx8A5JBsAH5x5X1BKiGZTAg/lJ3B58xcc9DRgmeYtRmFSvx5UPook/hD2cMe876HaboqP00Yx5JaLF/Ha1PmT2hly5iSlmIJ7TkkEg9IDmfHs6YyVS+1r2M1rtZWZwGB1v9GVTRF+wnK6ndSQzOohwBwJH03GexXEjLWSMiiNgHSHckg8SN/GIYEMK7Oo05pS1KaWp3QXCiSm5c7jYiF1ZTkyXNie7f8AaA5lSVTEXGQkqyJJZLdkuNBmI8zDvGmMq2yf3fw8YFJ+S1jXHfuYVXYUW3t+vvhGsw3GT8oy7ABeYOBmDApZ+DbcnjKVYvfh94Io6tgOf0b33QxXVlbPFN0NMRnAOeMIp8x4vqKh9YDJeO7YrpFOWOiwSjzj2DsXSNLNwRyQRuYFRgplZzsUkaPqlSdN/wAXrGvmIDnqfWPZksFOkVoycTQlBZFTR8/kTSSSXdSnLc7284d4fMsOA0PhF+K4WlsyAxhN89uzpx5e9YsRkminkxtSpmi/jQEgPoPfXSLZCsl2cq0G79/R+6EFLNzOTYBso+nhBUyry3d1AMP0gJBRSSoMxCqJJBufXl75xTh9Soo+UlmMwqSezqGS6n1SzW+jwjq6sk63PlYC0X4dVZTY++F4WzQgvlo1tKrKoBR/Ahiosxc59wLa3JLhQdtIbU01GZgNkswPcp9+yPN+EZ6lxNEzs9lKQdL5QCwcvc3LMbw3p1tpcJ/NqCQzM4B0Oh1Y2tDouynklx00M1SGAJuW15aFucK6hwOPh72Ai811iHtf9YX1dUG9kwwpdiL4jP4eh9GHmRAyarKol7vbvHrFeO1JVMQhLk3t1ZvSGuEYM3aNz5DkPvCJL5jTxTrGkQp6Ja+0u3L7wecPYaQemQA0eTjAktsydZQAzVW1P0HODJGDIbZ4nUJ7Zb3YQRLBbWLaWjOb2wYYckXf0H0g2lo7hn77+UUyJSSXB7oa0kk8bDaIY5FqMNBLnwu3pE5mCIyklIUD1BG+zcPAQwlEDURdODix990AyFJroVTMRmCV8mYrNLADFsyxlPZuQT+ZT8tjpCyXWhIJ1fQpOhbsnVxfgS++0NKifxFx7vGfrU5SFAJIzOQQ97cLgb24k9VSXktYZKuFdjWXiCygIcK1JGxDtc93O8IMUV8sKUQMyjZnY3sBxb6QXV1oSAUhRUgELAZQS7JSt+Bdu5PWFlJXS1FRnjOpI/w0rchtgGslrkvq40a/KmFOXBUlsrok5JkoKYGY5IcE2fLmAum2x4PDDGJhBUBozeJeEdVOQsdgEHQXJ5AjTlYDeCKivQrjcOb9kWsOJO55mJkgMOV9SYsqFub7bR5TXSoaZXV1dg3jv1iqonh7RQ5DsWs0HBe5XzTV6Lps8APA5ruUSnS84dIvqRx4tzfyIgCHKCM7JmkmGHEI6Ao6C4IV8eR9qUi56n1iKRtEETnJ6n1ggIjKPSRVA8+lcaQhxHD0/hI313jXBIgOspQqJUnFkupqmYGtpVyg4ukveBFYh2QNwG/TujTVtIyu07be+EIsWwUo7aB2Sbjh+kWIyUipkxuO0AS0FWmvUCCKYcyL+9A/vSBUrAZtd7/pEvmtyg+IKyMafMCQrtF7FJsxZuF3Yu/9POx1LjLBgSLX6O4Y8Q3nyhLKQoh2ZPFQtw3i4S5adSV9OyOj6+DdYig3K1sZzcXWpwkXfv1tzbrEF1SkIIJBJNgz3PvTpCiZXqYhLJTwSG8Tqe8w0wLDye2rU6cv1juVAqCfQfg2Ct2lXWr8R4chy4neNDJlekRppdrRPO23UwtsdFUixYYcIAqVAlh4wTUrtzhFjGKiTLKjrokcT9tzEqLk6RE8ihFyZGbOZarizatwHhEpM8K4K46AecZ+gnTJiQVdp9SSA7xpMOlZU/l7r+MW+tGeqa5e5OYU5uyGPJ/oINpknYeoiHy3/N0u0NsOouJ124dIEsJ6PaZHE+H7R6lDlQIB5hTv1FiNuMMZVENQp+INm7tu5ojUyx3xDRCYpq5OUOm79R3EbxnsSJAJGv02/eNBMp5yXJyrHDQt1+8C1dIFP2WI1/RoChl8TD109SFOksFCzEEFIdIfwI/QwNMlLUM5BOZ2Up75WzEHdnuTbvEMcYwpiSm27e/dxCudUuMqkhDJADJcqKQzkqNgokqLbq0iVERlySsqKrMAH3O/AhvfrEXtzf8Af1jwzGzF7kv3mK0KK9GcAnhb7mCSEynVe5IiImPUqHXyiE9xEpAykqs8lrZzwIt6l9to8nKSrkeO3fFbvoNBdvU8I5bA/Z7eMMoqOVkflGOirNHQYm0bMVcz/MXv+ZX3giTWzG/6i/7lfeBCgecTkLa0ZD2etghhIr5u8xd/6lfeCEVazqtTb9owuKon84m0ChySGcysBsb9bxAzAzN3beEAGY0F4fSlRGbQ7feGxiA0keycKlr/APTR1CU68zDCTgEoXKEu2oSOLw3kUiQBpp798ob0lDn/ACuwcJ4nQd0PSoU0u2ZyV8Oy5l1IQG3WElugMQn/AAf2XQmWUk7IyuQNRbrDbF6ecoH5jICXcIU7MCNRuwO500jPVXxRMlsmWwypIUVX1YaHu0D684Hk7qiHBVaoWVWBGWtigDllEHYdNdBSlICh+VgC/F9v0gsfE6Z6QJqGmBu0CMpSWaxuegidThzZZqLFN+o3T1iaT6IVpbQs/wAQFlKUlv6i4fY32YiB561s2dZJLfiOr9YcVEwMVanfpcvCuopszs19IU3TOnDyiCqeYlBUZhJ11UbbAcdy8K8YrJS5eQpClMQFkksX1S94Mqpq1BlqPPVyf6jvCKuKRvfxMWISp/KZeXHyT5iYVCxbOoNwJixGJzRpNmDotX3iFQO2rrFTRYM3a8hqcXn/AOdN/vX94IRjdQNJ80f/ACL+8L5SYuCYkm37h4x2p/8AcTv92Z94kMbqP8+d/uL+8BpRFiURxNv3C0Y5UHWfO/3F/ePF4rP/AM6b/uL+8DBEWhEQFb9zlVcxQutR6qJ9TEFkkAEuBo92iYRHFMQTbBzLA2EVkQSpMULEcDZSsxUoxaoRWoQQDZDOQCASAdQ9i2jjdoqMWqEVkRIByZyhYEx0eNHkSQatM2ztx/X1iVOu7npAtPOax4xJNRcgbOX9Iy+J66MkkEqnxMTmgFCoKQguAdPdv0iVCzviDLDZOc+99I0NPICQ+m0IqEXcPb36/SNBTrfnwiwo0Ma8jPDpjhyz7DgOcNET3Yp1F3GgPOFVHYAEhyeVw4s3hDiawQwFjcAa+7R1HOg6ShRSoqAOrBgb8b7xia/4VUquSJyglE5RIUw1CfwgbMWF7Fxrts8GxEuEAHM2+gtr7beD8YkInJdTAhWZ+aVP4OAWg3FNaKcpOGTi1pmTX8GSkqMwEEBY5doB20ZiX23EEJpAXAYX04a26R7NrwV3BAzWLdklmf3xiE6sBBY3B1DOz3Z/fhAIsNNR+YQ4hRZCQbA+mviNOh5QkrcRRKLa+oP0EafHaSYunmLIYpSFjUEpcHMO5TuLR8wqV3MQ8dlKeeui+uxQrdiE+Lm4s/n3GE6zFkwwOtUNjGjNy5HLsrVrHZYklLwQimeCcqKyVkZMq0EIkwbRYYpRCQCSdhc+UbHCP+GVTNDlIlp4zDl8Es/lAvLFdhKDMMiRFyKePr1B/wAL6ZAedNUs7hACE+KnJ8obSPh6gl3TToLbrdf/AOiRCX6mK6GLGz4xJwhS9AffrDOm+D5xvkV/afUtH1//AJpKQOwlI6BKfQRWcTSvaFS9TLwhscSZ8iqvhWYm5SfL7wpqKIpsY+z11GlQ3DxlMVwN3Yg9bQUM99nTxNdHzdUowPMTGlrcIKdvQwpn0kWYzsrSVClUVGCZ8pjA7wyxZWqIKEXlYjxUdZHEHjosyCPYKyOI5mJiGUJSeJggpinUtt6xRjs9G9I8km5cHg0NaYJmsgnJwU1s7uxOvjwiVPSL+XcJyk2Ckh31cH3aL6bMQRlQzfa+3pvD0qIimNqehKVAcnB3Nrt0PrDGnAyghrX3sb69YyyapUtXaskXBzfhL3F7vfThyhirFUEdmxa497W129eaLUMqemaalqEkPtz43sG5w2C0qQHZjpexPCMVSYsEhuDtoX38i8Ef+JEFOVZDX3DjuSIgh5EmahdQqW4lp1BLkh/LuhVV4msKJLZSXUCQL8b8j5QkPxUAMochrW+/d4QtOI5lZlJKmuEkgJfiQAX8WjuNipepjHfZpZ9UuaAE9hAtnUWToBbdSunlBVFIpzmSFKUoHKVl0pQW/Kl9m1UW5bRj6iuXMLk8t9OHADkA0RC1M2YtwFh5QSiZ+X1Dn2/7H0+fj1OKdSVKzpQkSSXBOUhWVI0zCxuLC0fGa+l7ZyXTqLjTZ+cNTJEQXJEHTKfNIQKo1RH+DI2c82I8IdqQIomAQXEBzFMqUSovH1T4L+B0JSmdUJzEjMiWdAGcFQOp3bQW3jL/AARgonVOZQ/w0EKUdn/KnvIduAMfWpuMIlhyH/T2/cYz88m5cUMhSVsJkSko7SUJQw1CQCe8aCBq3G8oPnr72eENb8W5nAGnEBg3Di/vjGerfiZOVblWdmS2UhyLuddWNt+kV3Frss4Y/FejTf8APEKUQqYArXK5HE3ItqAGJe44RRV4lmH0ff2Pdoy2GfFXypSpaUslQZVk5i+qiq2cjYGws2kF0lehQ7BJCb3sbPbUvqz7NEc+PaNH8Asn7t/58fYZzAM3ZLpZ8zKAvrrex+kaP4cxinkuZqSVbEgGMGvHgCUpuA3laPFYmFDW8L+LO0y7/wCdhjFxbe/ufS8V+LaaaQlSVFDEuCEkEORlvvz4xh6/G0K/B2RuLkjoepOsJKis2eAJaS5aJk5ZHbJx4MXp1STa9m7GlQpK9wO/fk/P0hHW0agSxBYtHmIzgE2N4pp8QB7KjcxawuS02ZHrsGOXzY40/b/gJUU76wsVTAamNFOlbcnbdjpCuspM3WLqlZi04umhcpCRFZMWKlAa+cVqPhBIkqJjo8JjoIGzQTDYwTQ04CkkglP5un33gSau46v5w+oEiYA2mkV8UdG7OVFdViqpqpcpS1fLBZIAZrksAWBuo3N7x6vEV06CgFKsyUKBDdjMS3W2xa5TwvdOpAFAHVOZT6uUpUoAdSG74WYpQdpDuLMSbWQAHY8iPAw1qgE/EQGqxVa7WboN9fOKhNPH0EPZXw+jKDe/MwtxKiQgkAaW1Jc7nXTbxgOSZDjNeQZMziX74tTNEDrkskFuMSkSs23hrBXQri5BiJ4G4i1NWnjAcySkAEExXJJCrC3PQdTE8zvgV2xl/Gpjv48cD4GOQhC0OlV9wdbOT3aXjyXNIJAbmDxHCCUjvw6fk7+OJ0SfAxXNqVgOUkA6RbhnbWpAABLkcnIHg5ENTSZkn5iWSGSVDRKjZPRy/nEpi5YEjNTqxXBoqdatG8YPxRF0lho5PPeA0TCgkHQQEpNdHLDG9n0/4WkiRRySUycs1IWsqXlWSqxAs4YM2uhh+jDJM8f4al82SVDSzm3AefdiMJrkiTK/w0lQlpDqzK2ewJZn5Q0/8RTmACsoH4QnsgdALcNrtFV45N2ilLLGLaY/V8Cg3SvUbhm4cbv6RicWwRUqcpGVyDqA9tf0hgrEph/Orbc9R4NDDD8SCmTNO3ZXqUgDQ2un0hihKO3sD40ZaWjITJKSGIgSjqBLmXUQA4Y6nn3RosZoss1T6m/vaEVTIACmFz+3dEZIKcS56L1csE+wOdPIVfRrNuHJ8iW7o9E0uGfh4wIpRS4IzMxB021HvaJSakpIKSH3bUMba2PGKrgehj6hS3Yd/EkbXdm3fpHn/MxESpSpaiAplFIsGBPaJFndifM82VzwrKx20745QVkzyWro6rqLkwJLJObe3tonSU/zFMSwHns0NKnDQ3ZsfL9Itxx6MTN6uPOmLpk8vd3IF+TBvKC5LKtmewLs3UdxtEEYPMVza25i8/C84AOQ3PaJS4ic+WGVU/uDVdA9xr71hNPBBY6xqzR5EsTmI3aE2KSAoWFxyhsWULrQlePI9IjobRA+nxpPhyqCMpKAsD8pJAOrORdnjPVSASQDZy3MA2PnBOGYhk174r4mbeVWNMbqvwkcRbpr6QKcQzn8QIAUwLOAbl3/ABPYADYNFWI1yVAkce73eFnzGIMHJ7Jj0asV6JdOHcrd9QzcGZ+WsZmbNKlEnU/WIzqkrfl78oi1rfvCaoNsvkzAXB9mIZPlkl9dCGvyvpEZW/TSPUTToL8vtBALWyMya+9m8/3j2npSsWsN1GwHXnyF4OyrSVJMkZkuCCA4Id9tvCBDQK1UpKBlKg51Z7AD8xZh3RxDloqqwEq7CtPX3tEFzF7nxOxa8VEg6beyX6x6mVc305jV2s3L0ghSbDKJapeWaLsQ/wBjyIcRtKSemYUTZYCiHJCgFC4IIKTyLcowoWcpSDlSTo/rxhz8OVZQooIU50Kb2Ni/LnExdBtaosxWWVS1KLHKsgq539QD4GM9MNrnl4adOEammqkhE6WUBXzHAJ1Qy8zp5lm6ExkZ5ZRBgpKxfLVH3r4SkS14dSiYhK0/KS2YeYOvhxjq/wCB0KcyVZf6FOR3HWBvgief4GlF7Sk+OwjSIqL8m5EN6+9t8/lKMnRTnGMttGGqvhydLuqWSBdwHHG7acfZhcUNH1qROdn15c/fpAOKfD0qeLjKr+ZIAPf/ADDr4w6Of+orSwexgpFcFAImh0iwVun7p1t4c6a3BAUlm0cNoRfS9xF+L4LMp1MrQ6KGh+x5fSBpFcUjKQ6XdtG6HbS+r2hteYgqTXyyM7VUGYZT+o6QBhuGH5gSO05YWsRcnXjlbxjQ4gwLu4O+niNjFFLXZRlyBiUkj8tnY31LqMI9RKkqRt/sqpOTk9IPw74WmsFr/AodmwSnQAkHTThuTAOMYB2MqE3B7Rdyemw18oYoxoqSEkMXLqzflswbZmP90DrxSWbBQ8u+Kyg+zXl6hJNGPFEZcwF3D5e7mIaykBw8W19QFuAxG+nXxj2ikFRDDrGhjbrZ5n1yXNOPkd0UxIYad0e1LnRPjF1HISnW7a7Dvi+rrRt5dPfvQG9lZdbMvWSV/wAvvSEFdTr3HnGrrJ55CM9XTffv35QabBdGam0anMdByl3/AGjyHcmdZeJgMVISFKP0gVE2JGaxeExVM25TTQwqaTKlyeg96xQSGtyuRyD33D6coomVxNto8n1OYhgEgaAe7mDYCmWSk3gylmALBLMIXylh4NKQACbuCQxDvs7aadYU+x0Nx0QmSS5bQPrbTg+8XYckqOVg+3HuOjwGubcOeOvP35R7KmsD4xz6BS2MqytKVEuS/O97EKhdOqVL1A5RTMmknifD9ImiqBN+yOV7cn1PWCSoFzT1ZWB73gqspPlKy5kqYAulynmxa7Gzi1rPA9OLPtziuZNexJ5FywF7AcNInsC+KsLRpse+LqTEDJWFp1Fm6wszBtb+7iJKVoYnjTOeVOI6pKwpUFKAPaCiDobux5GFmIqBVtrtETXWgKZOu/CGleUkj7N8IVjUtOkaiWkbcNY1cie/vb94+bfDOIf4En/QI11BXjvjPnHbK/OzWSZmmr+V+W3p0gpVQw9Nrfh35mEtNWcfUD6wcicLDpukacd9be7qomwyoSiYkpWAQX4Hc7NeMtivwNqqSbfym/hvr1h6VFgTrxD8Ce+4i9FVltqBry7hp+sFGTj0Q0pdnzHEMHmywcyHG5H1BuIzFdn59z6DppH3OfKTNTax4G3Dj3RgfiX4bVLUVpHZ1I/l58xDlNZNSCxTeB3HaMLSTApaUqBU50ch3BYHvv4w9nfB0sS3VMImch2NNnuYEWWLjVNx12+sWzp85aEErzZyey5cMQL28vvFTK5KXGPg9N6JY8mNZMmr8CeVhy0LUCW4t+YRoMNQwt5e/bwqKi7HX3+8aCgl5Uh9dfbdYuY5XA89+0YuOdq9eP0LS7Xf3y4++EVT5luJ6+LbRGprAPY58T7vCmqxDX300995DGlZn2kQrV8W99ffnCCunDb39/1i2srXeE1TOhkYg8rIrmX/AGjoDVNjodxCLRrFidY6OhTNOJ5N9+UeGOjokjyW0+p6RoaRAMlZIBIyMdw5LtHkdCcnZcwfSJajUdYo4x0dBR6ByfUyERjo6GFRkkmPJmp7/Ux0dErshkAYmnTvjyOiQEVriuZHkdBIVLo32Bf9GV/pT6RqaE++6Ojopz7YtdmgSogBuI9RB1LNNrnTieIEdHQkJDOYgBFht9FfYeEWK0PT6Kjo6FMM8CQ5tx9TEyHll7szPfYR0dEMOJ8jx1AE0sG/cwtkKN++PI6On9bNr0/8OibvNve30MNZirDqfWOjotY/pMX1v737CutV2m5n1P2HhC+pHvxjo6HmaxTU+/GFtRp75R0dDIhRCqOnSUJJSkluAj2OjoKywf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23" name="AutoShape 4" descr="data:image/jpeg;base64,/9j/4AAQSkZJRgABAQAAAQABAAD/2wCEAAkGBhQSERQUExQWFRUVGBkWFxcYGBUXGBgXGBgXFhgYFxoXHCYeFxkjHBcaHy8gIycpLCwsGB4xNTAqNSYrLSkBCQoKDgwOGg8PGiwkHyUsKSwsKSwsLCksLCwpKSwsLCwsKSwsKSwpLCwsLCkpLCwsLCwsLCwsLCwsLCwsLCwsLP/AABEIAMIBAwMBIgACEQEDEQH/xAAcAAACAwEBAQEAAAAAAAAAAAAEBQIDBgABBwj/xABCEAABAgQEAwYEBAQEBAcAAAABAhEAAwQhBRIxQVFhcSKBkaGx8AYTwdEyQuHxFFJikiNTcpMHFTOCFiRDVIOisv/EABoBAAIDAQEAAAAAAAAAAAAAAAIDAQQFAAb/xAAvEQACAgICAQIEAwkBAAAAAAAAAQIRAyESMUEEURMiMpEUYXEFMzRCUoGhsdEV/9oADAMBAAIRAxEAPwD5DLRBARA6FRfLUYqSNzFRZ8u1hHFLRJJjiqFl2LSImSWfYRWZmsWrm25QRguEGevTsg/3Hg/qYlL3Fzl4iH/D2FFTTC1rpB5arP8ASNuJ6Q/w+SVq1ORJLku6jqbbXcd54QYKYABPQEizsw20SNonLUHCRxYDQcbnYRNnJNqhiJ7uRs17uT9hq3IxlscnEzgkEBrXu2n6jpGonnIkIs7Zj0HncesZGbJK1zDqQCw17aiUBm6gvygmwcMLtizEJTqtYAOOLM48oDly/IQ4qkF1pA7IUA97MSkW3/SIS6G7MwO/QaQnyXmkkEypQXTDikv3Fkn1fuimlQGfj7EE4LcKln+pPk/rFdJZuNgBzES+rEwVNotmUtrwnxSgSpJG+3I7Rp0IJ1DwPW0Wbu1iYtp2iJ41JcZdHz5Esix1FoIlovF1ZLaascDHstMNlIzY4+Oi6UkR6Q5icqW8EopgBAJWOtIpp5GYsBDHMEX4bxR87L+HXfk8clUtIdasytgGPmbQfEDk2eKn5zrbnDKhloOpELk1adkp71frBaVINvwnxESoktvoalKW+pitdPZx53hfnIsSQOOoMHya12Tp9Y5kJiWqSUqMQmptDfFaAqS6ddW6QgXVMi+z+sLa2G5KrB50BTJkEU0tU9ZSgEk3b1flFtTQokjtqCl/yj8I/wBR36QyMa7K88nL6QGXTFTqNh/MdP17oqnzEiyQ/wDUQPIaD1i6atczWydv0jwU4EM5JFb4cpC4oPCPYOyx0TzA/Dv3IoEFJmXdh0iyiQFWte13sSCAbF3B+msHyaRHzCCkgFsoSQou4BuW66feFMvwVC4PwghFCSC5Fr+z9oIMxIzZQ2gDkKLsxZu8+EeJrQUKRe7XDMm93t2ydALNz2hfmP8A0KaGg+YW/LuTqOAHEmN1h1OmWgABtm5cOvH9XhRhFINrBILcHcByf5r3OzQz+Ydh+sKk70hlLyFLUDbUnh6QVh9CCoEu99BYZQCQSf8AUP7hAUiSd+Gmhu1j4+caOTTCVKcWKuO76e+QiWq7Aea9RFMz8alLLDf/AEpOYnpZu6ElOlyTpmJU+mj5f/sPKDcQqblIcqZtbFyPp6QKtagCkXKgA393635x0lRf9PCkRVSZxlTq5L8dh4RYqkYC12L82tDOkw4pSltSz23IBL94i+vwxkl9GfxuX7x6wJ2VrqzKYaj/AMwtP8wPoA8WiT8tZdi9x46eLxRQTstSDyV5Jf6Q5xOjJD/y36jf0eIXQEtSX5pFcmbrF4Q4hUgGDqZBLMbm28cnsZOGrMTi0tqiYP6voIjLRaCviGTkq5yTspvIQKssLlvCGtGXey6VNyuY9mTyeQ9+EKxOJNg/Mw0kSC/aULNcKBN9ktZPPrubRNUdCpM9cOAAVNqDbxsw8zDhNPMWOxIRLTYBk5yosAS8wmxbgNeEDUwQVZUjKL3u7u73J0Di/F+m1ovhZU455zhJALMElVgBYDsBm/Zo5NvSLLxqKUpaMVUJ+W4C0uNbIUOjZcvlxiX8UhSUsiWo2cJJQbNc+e7chH0VHwogj/Cp1uHuQdwR+Jdm10hZiPwjPlkEpQATxdZ1L2sLObkiOpryB8WHVGPCpYBBUpI/7SCO71MCy1IdswbcjK/VgR4c4OxjCpyVrK5BF3zJYltiogdrTQjujPVHEgn1Itbn566bRIEpJK6HNZjCpLI+YJri3ZYh+YUQX07jCGelUwv3t9+6IolFyU5iwD5tiBfq1+7hDtWFolhCnC0KHaU1kq5Pt1u14L9CsouStrQkpJUwqJQWKdSCAwJysB+b8QDDjwiSKPtdq/WGdXS5C6dNuRiiZNJa1xAuRMcdd7ITKZhA6xDA1AOo+sBzkhyxfgePjpAUNBCiOiRjoPYqgennlBgxdcTe3SF6kGJydDyg2vIvFNx0wkzSptgIJopOZQAs/lAaVPDDDlMp4TL2L+J/zGkpnBCQC9gNtye4AC/WNNh2HlLPvYfblv8AvCz4ckAqBmEpSD2yA6gmzluIF27o18muQhOVJzDMpQsxfKpCehdid9RtBJJbZVzZJN0iiRQAkO1lBwW0DhuOoIMB47iBQlybu6RudrjibnvEOKY2JPB/F3+sZvHpwLkkbk8tMofqrzeAvlsfgir2IDU5gVks4JvxCSrsvqduqhDCgmgL1BzKKTbS50PvaMsqodY7mfhq/XbugjDawhRJN2JtsWYQSdsvvSaR9Kp0P20nRRBHC1+60W4pTZpa+no/3MJsLryluCgHDk7eof1EPZ090G7a32ZnvBNIouTtHzqQwqpT8VA9cpSY1BUFAkbEg+JBjMV8vJVS1XupCz/3O7eEPqCc4I4KPqYRdFyatJ/kI6hJRMKSGBuODbfbug2int9oljNK6Qoapfw938YEkzLcOMQux1qUDNfE9ZmrJ6jdSlv3sOEJfmZiHvffQfeL8emH+Im81P5CB5CCefGLfSswG+U+P5hcskkcPe0OcKw4zVhKSxJAGwckBydtdfvAFPTAtfUgacSBbprDSQpknQgqBJa5IBcZnskZjYa2J0DIbs1IQa0uzY/CvwqlCyuYQtiyQLpUxYqvqncPrrpr9CRi0tLAB1cOH0EYbBpqsovszEvs3ZYXA4RsaHBgtIUhZPEZDYs9yOurQ2NLoy/Uzm384yRisxX4Up5CKq6umFJ+ZLLDcJCh6MO/wi6mlKQ1n4kkv1ugAGCnWpOolm2gCiz6a/SCuyom4u6FEg0dQfkrCSqzOXKjYs7BzyhD8Q/8N5GVYQMoUMyQ9wrcpfls55NGjxjAEzVAzCTeysqElI5KHaCgbv0tZ4bSpWZHbIBAa5Y3JZ73cdI7vQayyg7s/NmJ4IuRMyl2L5SLZg5S477ROhrgkGVMLJU5CmIAJ2I4Nw0twDb/AOMMFHzAgTVLSgqSQpQUpJylQJtYkA3/AKfD5/iVGPlk7oUpB7lFvX6Qi6ZsY2pxLacAgoUXAcc2279PpA4pSNA/DWKcNnXBJH8quh0PcbvyPKNPIwtWT5jPLzZczOnMz5X4teCasTJ8TNz5RF2vAE5nvbjy590aLE5YIMIKuW0R0wfqQNMQQSCLgseosY6IiaNxHQYqyj5nKJyRZdth6xApI1BgqmRmStg9n2ewUrwtBAJe5Cnkk6B40OF4flUMwfS3N9D6wFgyAl1HV2b6e+EOsPSbnUAgP/UXa3j7NhS8jp5K+VD7CKJJcrzBN1KZ+ICbOHDtb94Y4d2QX1Og4mw16nN3NAdFUpEpQLhXZ6WzXfYjlA6awrWEpLOQH/l59w+kBMKFyNEnEnDvZIt0Htu7pGJxqrK5hQnVRAH9wJfvG/AQ1xrEDLlhCRdQIfhpy2Y/2xm6RyVLAPZSc2rkF9ho5Pn3wu90XsWOockA0knOeAs5NgA7FR5DM/dBeDyMyiRvoOu/QPBlFSEhdg6pawHFrB99NxDHA8Py30J+2nr49Iao9Hc6ux1h9EoIDhrOTe+sEypvZKS9w45h2txvA6eBNvTz6RRNnMzC1ujsx7tYMz5SfKxL8XKZaSNQhh1dn8CYNoZw7RFrlugGUHzhX8Wrun3xiyRPBLHbs23ZKH8wfCK8vqNXHvEhgusDtqWNvfIQvnSjLDkM+nMRfKyhZNnF+lrx7j81MyUAk9pJChw5jwPpEpA86kkfPMWL1Ez/AFfaPZa2iuvlq+at9X+0WSKRR3EWWrSMeDaySpeX/sY0JK1AaAEEngxt5w3oElJIUoXdxzci7PzhTKplgMAL9/ODKWStLdgH/ubq3OFNGljye5oKXEJqVoCSFJDlQBF24vceTsOcb/BcUKkkywxYOk/d3B7/AAj5PLK8/aQpPE/iBa4B46AXOwjU4RXpz5sxyqcBQJDHLZNiQ4s/LYtCk2nTLGTDjyRNpP8AiidlUUJHZBLPd7gZn1Gln1ttCSX8T1aznCkhkkkMx8A5JBsAH5x5X1BKiGZTAg/lJ3B58xcc9DRgmeYtRmFSvx5UPook/hD2cMe876HaboqP00Yx5JaLF/Ha1PmT2hly5iSlmIJ7TkkEg9IDmfHs6YyVS+1r2M1rtZWZwGB1v9GVTRF+wnK6ndSQzOohwBwJH03GexXEjLWSMiiNgHSHckg8SN/GIYEMK7Oo05pS1KaWp3QXCiSm5c7jYiF1ZTkyXNie7f8AaA5lSVTEXGQkqyJJZLdkuNBmI8zDvGmMq2yf3fw8YFJ+S1jXHfuYVXYUW3t+vvhGsw3GT8oy7ABeYOBmDApZ+DbcnjKVYvfh94Io6tgOf0b33QxXVlbPFN0NMRnAOeMIp8x4vqKh9YDJeO7YrpFOWOiwSjzj2DsXSNLNwRyQRuYFRgplZzsUkaPqlSdN/wAXrGvmIDnqfWPZksFOkVoycTQlBZFTR8/kTSSSXdSnLc7284d4fMsOA0PhF+K4WlsyAxhN89uzpx5e9YsRkminkxtSpmi/jQEgPoPfXSLZCsl2cq0G79/R+6EFLNzOTYBso+nhBUyry3d1AMP0gJBRSSoMxCqJJBufXl75xTh9Soo+UlmMwqSezqGS6n1SzW+jwjq6sk63PlYC0X4dVZTY++F4WzQgvlo1tKrKoBR/Ahiosxc59wLa3JLhQdtIbU01GZgNkswPcp9+yPN+EZ6lxNEzs9lKQdL5QCwcvc3LMbw3p1tpcJ/NqCQzM4B0Oh1Y2tDouynklx00M1SGAJuW15aFucK6hwOPh72Ai811iHtf9YX1dUG9kwwpdiL4jP4eh9GHmRAyarKol7vbvHrFeO1JVMQhLk3t1ZvSGuEYM3aNz5DkPvCJL5jTxTrGkQp6Ja+0u3L7wecPYaQemQA0eTjAktsydZQAzVW1P0HODJGDIbZ4nUJ7Zb3YQRLBbWLaWjOb2wYYckXf0H0g2lo7hn77+UUyJSSXB7oa0kk8bDaIY5FqMNBLnwu3pE5mCIyklIUD1BG+zcPAQwlEDURdODix990AyFJroVTMRmCV8mYrNLADFsyxlPZuQT+ZT8tjpCyXWhIJ1fQpOhbsnVxfgS++0NKifxFx7vGfrU5SFAJIzOQQ97cLgb24k9VSXktYZKuFdjWXiCygIcK1JGxDtc93O8IMUV8sKUQMyjZnY3sBxb6QXV1oSAUhRUgELAZQS7JSt+Bdu5PWFlJXS1FRnjOpI/w0rchtgGslrkvq40a/KmFOXBUlsrok5JkoKYGY5IcE2fLmAum2x4PDDGJhBUBozeJeEdVOQsdgEHQXJ5AjTlYDeCKivQrjcOb9kWsOJO55mJkgMOV9SYsqFub7bR5TXSoaZXV1dg3jv1iqonh7RQ5DsWs0HBe5XzTV6Lps8APA5ruUSnS84dIvqRx4tzfyIgCHKCM7JmkmGHEI6Ao6C4IV8eR9qUi56n1iKRtEETnJ6n1ggIjKPSRVA8+lcaQhxHD0/hI313jXBIgOspQqJUnFkupqmYGtpVyg4ukveBFYh2QNwG/TujTVtIyu07be+EIsWwUo7aB2Sbjh+kWIyUipkxuO0AS0FWmvUCCKYcyL+9A/vSBUrAZtd7/pEvmtyg+IKyMafMCQrtF7FJsxZuF3Yu/9POx1LjLBgSLX6O4Y8Q3nyhLKQoh2ZPFQtw3i4S5adSV9OyOj6+DdYig3K1sZzcXWpwkXfv1tzbrEF1SkIIJBJNgz3PvTpCiZXqYhLJTwSG8Tqe8w0wLDye2rU6cv1juVAqCfQfg2Ct2lXWr8R4chy4neNDJlekRppdrRPO23UwtsdFUixYYcIAqVAlh4wTUrtzhFjGKiTLKjrokcT9tzEqLk6RE8ihFyZGbOZarizatwHhEpM8K4K46AecZ+gnTJiQVdp9SSA7xpMOlZU/l7r+MW+tGeqa5e5OYU5uyGPJ/oINpknYeoiHy3/N0u0NsOouJ124dIEsJ6PaZHE+H7R6lDlQIB5hTv1FiNuMMZVENQp+INm7tu5ojUyx3xDRCYpq5OUOm79R3EbxnsSJAJGv02/eNBMp5yXJyrHDQt1+8C1dIFP2WI1/RoChl8TD109SFOksFCzEEFIdIfwI/QwNMlLUM5BOZ2Up75WzEHdnuTbvEMcYwpiSm27e/dxCudUuMqkhDJADJcqKQzkqNgokqLbq0iVERlySsqKrMAH3O/AhvfrEXtzf8Af1jwzGzF7kv3mK0KK9GcAnhb7mCSEynVe5IiImPUqHXyiE9xEpAykqs8lrZzwIt6l9to8nKSrkeO3fFbvoNBdvU8I5bA/Z7eMMoqOVkflGOirNHQYm0bMVcz/MXv+ZX3giTWzG/6i/7lfeBCgecTkLa0ZD2etghhIr5u8xd/6lfeCEVazqtTb9owuKon84m0ChySGcysBsb9bxAzAzN3beEAGY0F4fSlRGbQ7feGxiA0keycKlr/APTR1CU68zDCTgEoXKEu2oSOLw3kUiQBpp798ob0lDn/ACuwcJ4nQd0PSoU0u2ZyV8Oy5l1IQG3WElugMQn/AAf2XQmWUk7IyuQNRbrDbF6ecoH5jICXcIU7MCNRuwO500jPVXxRMlsmWwypIUVX1YaHu0D684Hk7qiHBVaoWVWBGWtigDllEHYdNdBSlICh+VgC/F9v0gsfE6Z6QJqGmBu0CMpSWaxuegidThzZZqLFN+o3T1iaT6IVpbQs/wAQFlKUlv6i4fY32YiB561s2dZJLfiOr9YcVEwMVanfpcvCuopszs19IU3TOnDyiCqeYlBUZhJ11UbbAcdy8K8YrJS5eQpClMQFkksX1S94Mqpq1BlqPPVyf6jvCKuKRvfxMWISp/KZeXHyT5iYVCxbOoNwJixGJzRpNmDotX3iFQO2rrFTRYM3a8hqcXn/AOdN/vX94IRjdQNJ80f/ACL+8L5SYuCYkm37h4x2p/8AcTv92Z94kMbqP8+d/uL+8BpRFiURxNv3C0Y5UHWfO/3F/ePF4rP/AM6b/uL+8DBEWhEQFb9zlVcxQutR6qJ9TEFkkAEuBo92iYRHFMQTbBzLA2EVkQSpMULEcDZSsxUoxaoRWoQQDZDOQCASAdQ9i2jjdoqMWqEVkRIByZyhYEx0eNHkSQatM2ztx/X1iVOu7npAtPOax4xJNRcgbOX9Iy+J66MkkEqnxMTmgFCoKQguAdPdv0iVCzviDLDZOc+99I0NPICQ+m0IqEXcPb36/SNBTrfnwiwo0Ma8jPDpjhyz7DgOcNET3Yp1F3GgPOFVHYAEhyeVw4s3hDiawQwFjcAa+7R1HOg6ShRSoqAOrBgb8b7xia/4VUquSJyglE5RIUw1CfwgbMWF7Fxrts8GxEuEAHM2+gtr7beD8YkInJdTAhWZ+aVP4OAWg3FNaKcpOGTi1pmTX8GSkqMwEEBY5doB20ZiX23EEJpAXAYX04a26R7NrwV3BAzWLdklmf3xiE6sBBY3B1DOz3Z/fhAIsNNR+YQ4hRZCQbA+mviNOh5QkrcRRKLa+oP0EafHaSYunmLIYpSFjUEpcHMO5TuLR8wqV3MQ8dlKeeui+uxQrdiE+Lm4s/n3GE6zFkwwOtUNjGjNy5HLsrVrHZYklLwQimeCcqKyVkZMq0EIkwbRYYpRCQCSdhc+UbHCP+GVTNDlIlp4zDl8Es/lAvLFdhKDMMiRFyKePr1B/wAL6ZAedNUs7hACE+KnJ8obSPh6gl3TToLbrdf/AOiRCX6mK6GLGz4xJwhS9AffrDOm+D5xvkV/afUtH1//AJpKQOwlI6BKfQRWcTSvaFS9TLwhscSZ8iqvhWYm5SfL7wpqKIpsY+z11GlQ3DxlMVwN3Yg9bQUM99nTxNdHzdUowPMTGlrcIKdvQwpn0kWYzsrSVClUVGCZ8pjA7wyxZWqIKEXlYjxUdZHEHjosyCPYKyOI5mJiGUJSeJggpinUtt6xRjs9G9I8km5cHg0NaYJmsgnJwU1s7uxOvjwiVPSL+XcJyk2Ckh31cH3aL6bMQRlQzfa+3pvD0qIimNqehKVAcnB3Nrt0PrDGnAyghrX3sb69YyyapUtXaskXBzfhL3F7vfThyhirFUEdmxa497W129eaLUMqemaalqEkPtz43sG5w2C0qQHZjpexPCMVSYsEhuDtoX38i8Ef+JEFOVZDX3DjuSIgh5EmahdQqW4lp1BLkh/LuhVV4msKJLZSXUCQL8b8j5QkPxUAMochrW+/d4QtOI5lZlJKmuEkgJfiQAX8WjuNipepjHfZpZ9UuaAE9hAtnUWToBbdSunlBVFIpzmSFKUoHKVl0pQW/Kl9m1UW5bRj6iuXMLk8t9OHADkA0RC1M2YtwFh5QSiZ+X1Dn2/7H0+fj1OKdSVKzpQkSSXBOUhWVI0zCxuLC0fGa+l7ZyXTqLjTZ+cNTJEQXJEHTKfNIQKo1RH+DI2c82I8IdqQIomAQXEBzFMqUSovH1T4L+B0JSmdUJzEjMiWdAGcFQOp3bQW3jL/AARgonVOZQ/w0EKUdn/KnvIduAMfWpuMIlhyH/T2/cYz88m5cUMhSVsJkSko7SUJQw1CQCe8aCBq3G8oPnr72eENb8W5nAGnEBg3Di/vjGerfiZOVblWdmS2UhyLuddWNt+kV3Frss4Y/FejTf8APEKUQqYArXK5HE3ItqAGJe44RRV4lmH0ff2Pdoy2GfFXypSpaUslQZVk5i+qiq2cjYGws2kF0lehQ7BJCb3sbPbUvqz7NEc+PaNH8Asn7t/58fYZzAM3ZLpZ8zKAvrrex+kaP4cxinkuZqSVbEgGMGvHgCUpuA3laPFYmFDW8L+LO0y7/wCdhjFxbe/ufS8V+LaaaQlSVFDEuCEkEORlvvz4xh6/G0K/B2RuLkjoepOsJKis2eAJaS5aJk5ZHbJx4MXp1STa9m7GlQpK9wO/fk/P0hHW0agSxBYtHmIzgE2N4pp8QB7KjcxawuS02ZHrsGOXzY40/b/gJUU76wsVTAamNFOlbcnbdjpCuspM3WLqlZi04umhcpCRFZMWKlAa+cVqPhBIkqJjo8JjoIGzQTDYwTQ04CkkglP5un33gSau46v5w+oEiYA2mkV8UdG7OVFdViqpqpcpS1fLBZIAZrksAWBuo3N7x6vEV06CgFKsyUKBDdjMS3W2xa5TwvdOpAFAHVOZT6uUpUoAdSG74WYpQdpDuLMSbWQAHY8iPAw1qgE/EQGqxVa7WboN9fOKhNPH0EPZXw+jKDe/MwtxKiQgkAaW1Jc7nXTbxgOSZDjNeQZMziX74tTNEDrkskFuMSkSs23hrBXQri5BiJ4G4i1NWnjAcySkAEExXJJCrC3PQdTE8zvgV2xl/Gpjv48cD4GOQhC0OlV9wdbOT3aXjyXNIJAbmDxHCCUjvw6fk7+OJ0SfAxXNqVgOUkA6RbhnbWpAABLkcnIHg5ENTSZkn5iWSGSVDRKjZPRy/nEpi5YEjNTqxXBoqdatG8YPxRF0lho5PPeA0TCgkHQQEpNdHLDG9n0/4WkiRRySUycs1IWsqXlWSqxAs4YM2uhh+jDJM8f4al82SVDSzm3AefdiMJrkiTK/w0lQlpDqzK2ewJZn5Q0/8RTmACsoH4QnsgdALcNrtFV45N2ilLLGLaY/V8Cg3SvUbhm4cbv6RicWwRUqcpGVyDqA9tf0hgrEph/Orbc9R4NDDD8SCmTNO3ZXqUgDQ2un0hihKO3sD40ZaWjITJKSGIgSjqBLmXUQA4Y6nn3RosZoss1T6m/vaEVTIACmFz+3dEZIKcS56L1csE+wOdPIVfRrNuHJ8iW7o9E0uGfh4wIpRS4IzMxB021HvaJSakpIKSH3bUMba2PGKrgehj6hS3Yd/EkbXdm3fpHn/MxESpSpaiAplFIsGBPaJFndifM82VzwrKx20745QVkzyWro6rqLkwJLJObe3tonSU/zFMSwHns0NKnDQ3ZsfL9Itxx6MTN6uPOmLpk8vd3IF+TBvKC5LKtmewLs3UdxtEEYPMVza25i8/C84AOQ3PaJS4ic+WGVU/uDVdA9xr71hNPBBY6xqzR5EsTmI3aE2KSAoWFxyhsWULrQlePI9IjobRA+nxpPhyqCMpKAsD8pJAOrORdnjPVSASQDZy3MA2PnBOGYhk174r4mbeVWNMbqvwkcRbpr6QKcQzn8QIAUwLOAbl3/ABPYADYNFWI1yVAkce73eFnzGIMHJ7Jj0asV6JdOHcrd9QzcGZ+WsZmbNKlEnU/WIzqkrfl78oi1rfvCaoNsvkzAXB9mIZPlkl9dCGvyvpEZW/TSPUTToL8vtBALWyMya+9m8/3j2npSsWsN1GwHXnyF4OyrSVJMkZkuCCA4Id9tvCBDQK1UpKBlKg51Z7AD8xZh3RxDloqqwEq7CtPX3tEFzF7nxOxa8VEg6beyX6x6mVc305jV2s3L0ghSbDKJapeWaLsQ/wBjyIcRtKSemYUTZYCiHJCgFC4IIKTyLcowoWcpSDlSTo/rxhz8OVZQooIU50Kb2Ni/LnExdBtaosxWWVS1KLHKsgq539QD4GM9MNrnl4adOEammqkhE6WUBXzHAJ1Qy8zp5lm6ExkZ5ZRBgpKxfLVH3r4SkS14dSiYhK0/KS2YeYOvhxjq/wCB0KcyVZf6FOR3HWBvgief4GlF7Sk+OwjSIqL8m5EN6+9t8/lKMnRTnGMttGGqvhydLuqWSBdwHHG7acfZhcUNH1qROdn15c/fpAOKfD0qeLjKr+ZIAPf/ADDr4w6Of+orSwexgpFcFAImh0iwVun7p1t4c6a3BAUlm0cNoRfS9xF+L4LMp1MrQ6KGh+x5fSBpFcUjKQ6XdtG6HbS+r2hteYgqTXyyM7VUGYZT+o6QBhuGH5gSO05YWsRcnXjlbxjQ4gwLu4O+niNjFFLXZRlyBiUkj8tnY31LqMI9RKkqRt/sqpOTk9IPw74WmsFr/AodmwSnQAkHTThuTAOMYB2MqE3B7Rdyemw18oYoxoqSEkMXLqzflswbZmP90DrxSWbBQ8u+Kyg+zXl6hJNGPFEZcwF3D5e7mIaykBw8W19QFuAxG+nXxj2ikFRDDrGhjbrZ5n1yXNOPkd0UxIYad0e1LnRPjF1HISnW7a7Dvi+rrRt5dPfvQG9lZdbMvWSV/wAvvSEFdTr3HnGrrJ55CM9XTffv35QabBdGam0anMdByl3/AGjyHcmdZeJgMVISFKP0gVE2JGaxeExVM25TTQwqaTKlyeg96xQSGtyuRyD33D6coomVxNto8n1OYhgEgaAe7mDYCmWSk3gylmALBLMIXylh4NKQACbuCQxDvs7aadYU+x0Nx0QmSS5bQPrbTg+8XYckqOVg+3HuOjwGubcOeOvP35R7KmsD4xz6BS2MqytKVEuS/O97EKhdOqVL1A5RTMmknifD9ImiqBN+yOV7cn1PWCSoFzT1ZWB73gqspPlKy5kqYAulynmxa7Gzi1rPA9OLPtziuZNexJ5FywF7AcNInsC+KsLRpse+LqTEDJWFp1Fm6wszBtb+7iJKVoYnjTOeVOI6pKwpUFKAPaCiDobux5GFmIqBVtrtETXWgKZOu/CGleUkj7N8IVjUtOkaiWkbcNY1cie/vb94+bfDOIf4En/QI11BXjvjPnHbK/OzWSZmmr+V+W3p0gpVQw9Nrfh35mEtNWcfUD6wcicLDpukacd9be7qomwyoSiYkpWAQX4Hc7NeMtivwNqqSbfym/hvr1h6VFgTrxD8Ce+4i9FVltqBry7hp+sFGTj0Q0pdnzHEMHmywcyHG5H1BuIzFdn59z6DppH3OfKTNTax4G3Dj3RgfiX4bVLUVpHZ1I/l58xDlNZNSCxTeB3HaMLSTApaUqBU50ch3BYHvv4w9nfB0sS3VMImch2NNnuYEWWLjVNx12+sWzp85aEErzZyey5cMQL28vvFTK5KXGPg9N6JY8mNZMmr8CeVhy0LUCW4t+YRoMNQwt5e/bwqKi7HX3+8aCgl5Uh9dfbdYuY5XA89+0YuOdq9eP0LS7Xf3y4++EVT5luJ6+LbRGprAPY58T7vCmqxDX300995DGlZn2kQrV8W99ffnCCunDb39/1i2srXeE1TOhkYg8rIrmX/AGjoDVNjodxCLRrFidY6OhTNOJ5N9+UeGOjokjyW0+p6RoaRAMlZIBIyMdw5LtHkdCcnZcwfSJajUdYo4x0dBR6ByfUyERjo6GFRkkmPJmp7/Ux0dErshkAYmnTvjyOiQEVriuZHkdBIVLo32Bf9GV/pT6RqaE++6Ojopz7YtdmgSogBuI9RB1LNNrnTieIEdHQkJDOYgBFht9FfYeEWK0PT6Kjo6FMM8CQ5tx9TEyHll7szPfYR0dEMOJ8jx1AE0sG/cwtkKN++PI6On9bNr0/8OibvNve30MNZirDqfWOjotY/pMX1v737CutV2m5n1P2HhC+pHvxjo6HmaxTU+/GFtRp75R0dDIhRCqOnSUJJSkluAj2OjoKywf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24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>
                <a:solidFill>
                  <a:srgbClr val="000000"/>
                </a:solidFill>
                <a:latin typeface="Calibri" pitchFamily="34" charset="0"/>
              </a:rPr>
              <a:t>epidemiologie</a:t>
            </a:r>
          </a:p>
        </p:txBody>
      </p:sp>
      <p:pic>
        <p:nvPicPr>
          <p:cNvPr id="30725" name="Picture 8" descr="schen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557338"/>
            <a:ext cx="35956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rgbClr val="000000"/>
                </a:solidFill>
              </a:rPr>
              <a:t>impact op het zorgstelsel</a:t>
            </a:r>
          </a:p>
        </p:txBody>
      </p:sp>
      <p:sp>
        <p:nvSpPr>
          <p:cNvPr id="31746" name="Tijdelijke aanduiding voor inhoud 2"/>
          <p:cNvSpPr>
            <a:spLocks/>
          </p:cNvSpPr>
          <p:nvPr/>
        </p:nvSpPr>
        <p:spPr bwMode="auto">
          <a:xfrm>
            <a:off x="457200" y="1600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>
                <a:solidFill>
                  <a:srgbClr val="000000"/>
                </a:solidFill>
                <a:cs typeface="Arial" charset="0"/>
              </a:rPr>
              <a:t>goede definitie nodig ?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    </a:t>
            </a:r>
          </a:p>
        </p:txBody>
      </p:sp>
      <p:pic>
        <p:nvPicPr>
          <p:cNvPr id="31747" name="Picture 7" descr="money-wi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989138"/>
            <a:ext cx="439261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470025"/>
          </a:xfrm>
        </p:spPr>
        <p:txBody>
          <a:bodyPr/>
          <a:lstStyle/>
          <a:p>
            <a:pPr eaLnBrk="1" hangingPunct="1"/>
            <a:r>
              <a:rPr lang="en-GB" sz="6600" smtClean="0">
                <a:solidFill>
                  <a:srgbClr val="000000"/>
                </a:solidFill>
              </a:rPr>
              <a:t>ileus</a:t>
            </a:r>
          </a:p>
        </p:txBody>
      </p:sp>
      <p:sp>
        <p:nvSpPr>
          <p:cNvPr id="14338" name="Ondertitel 2"/>
          <p:cNvSpPr>
            <a:spLocks noGrp="1"/>
          </p:cNvSpPr>
          <p:nvPr>
            <p:ph type="subTitle" idx="1"/>
          </p:nvPr>
        </p:nvSpPr>
        <p:spPr>
          <a:xfrm>
            <a:off x="1371600" y="3763963"/>
            <a:ext cx="6400800" cy="17526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epidemiologie/impact op zorgstelsel</a:t>
            </a:r>
          </a:p>
          <a:p>
            <a:pPr eaLnBrk="1" hangingPunct="1"/>
            <a:endParaRPr lang="en-GB" smtClean="0">
              <a:solidFill>
                <a:srgbClr val="000000"/>
              </a:solidFill>
            </a:endParaRPr>
          </a:p>
          <a:p>
            <a:pPr eaLnBrk="1" hangingPunct="1"/>
            <a:endParaRPr lang="en-GB" sz="1600" smtClean="0">
              <a:solidFill>
                <a:srgbClr val="000000"/>
              </a:solidFill>
            </a:endParaRPr>
          </a:p>
          <a:p>
            <a:pPr eaLnBrk="1" hangingPunct="1"/>
            <a:r>
              <a:rPr lang="en-GB" sz="1600" smtClean="0">
                <a:solidFill>
                  <a:srgbClr val="000000"/>
                </a:solidFill>
              </a:rPr>
              <a:t>R.Simmermacher, chirurg-traumatoloog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rgbClr val="000000"/>
                </a:solidFill>
              </a:rPr>
              <a:t>impact op het zorgstelsel</a:t>
            </a:r>
          </a:p>
        </p:txBody>
      </p:sp>
      <p:sp>
        <p:nvSpPr>
          <p:cNvPr id="32770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diagnose code 328  </a:t>
            </a:r>
          </a:p>
          <a:p>
            <a:pPr eaLnBrk="1" hangingPunct="1">
              <a:buFont typeface="Arial" charset="0"/>
              <a:buNone/>
            </a:pPr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ileus; paralytisch, obstructief zonder hernia  </a:t>
            </a:r>
          </a:p>
          <a:p>
            <a:pPr eaLnBrk="1" hangingPunct="1">
              <a:buFont typeface="Arial" charset="0"/>
              <a:buNone/>
            </a:pPr>
            <a:endParaRPr lang="en-GB" sz="20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- conservatief poliklinisch</a:t>
            </a: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- conservatief dagopname</a:t>
            </a: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- conservatief kl episode</a:t>
            </a: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- enkelv polikl conserv</a:t>
            </a: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- operatief kl episode(n)</a:t>
            </a: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- KZD operatief kl episode(n)</a:t>
            </a:r>
          </a:p>
        </p:txBody>
      </p:sp>
      <p:pic>
        <p:nvPicPr>
          <p:cNvPr id="32771" name="Picture 16" descr="oss02"/>
          <p:cNvPicPr>
            <a:picLocks noChangeAspect="1" noChangeArrowheads="1"/>
          </p:cNvPicPr>
          <p:nvPr/>
        </p:nvPicPr>
        <p:blipFill>
          <a:blip r:embed="rId2"/>
          <a:srcRect l="9209" r="14821"/>
          <a:stretch>
            <a:fillRect/>
          </a:stretch>
        </p:blipFill>
        <p:spPr bwMode="auto">
          <a:xfrm>
            <a:off x="4356100" y="1773238"/>
            <a:ext cx="4248150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ileus; paralytisch, obstructief zonder hernia  </a:t>
            </a:r>
          </a:p>
          <a:p>
            <a:pPr eaLnBrk="1" hangingPunct="1">
              <a:buFont typeface="Arial" charset="0"/>
              <a:buNone/>
            </a:pPr>
            <a:endParaRPr lang="en-GB" sz="20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           kostprijs                   tarief</a:t>
            </a:r>
          </a:p>
          <a:p>
            <a:pPr eaLnBrk="1" hangingPunct="1">
              <a:buFont typeface="Arial" charset="0"/>
              <a:buNone/>
            </a:pPr>
            <a:endParaRPr lang="en-GB" sz="20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- conservatief poliklinisch                  373                        291             -</a:t>
            </a: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- conservatief dagopname                 638                       473             -</a:t>
            </a: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- conservatief kl episode                 2069                      3261             +</a:t>
            </a: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- enkelv polikl conserv                         80                        134            +</a:t>
            </a: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- operatief kl episode(n)                 11250                     10360           -</a:t>
            </a: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- KZD operatief kl episode(n)           1585                      3103           +</a:t>
            </a:r>
          </a:p>
          <a:p>
            <a:pPr eaLnBrk="1" hangingPunct="1">
              <a:buFont typeface="Arial" charset="0"/>
              <a:buNone/>
            </a:pPr>
            <a:endParaRPr lang="en-GB" sz="20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- KZD operatief kl episoden (endo)  4909                      3103            -</a:t>
            </a:r>
          </a:p>
        </p:txBody>
      </p:sp>
      <p:sp>
        <p:nvSpPr>
          <p:cNvPr id="33794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>
                <a:solidFill>
                  <a:srgbClr val="000000"/>
                </a:solidFill>
                <a:latin typeface="Calibri" pitchFamily="34" charset="0"/>
              </a:rPr>
              <a:t>impact op het zorgstelsel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rgbClr val="000000"/>
                </a:solidFill>
              </a:rPr>
              <a:t>impact op het zorgstelsel</a:t>
            </a:r>
          </a:p>
        </p:txBody>
      </p:sp>
      <p:sp>
        <p:nvSpPr>
          <p:cNvPr id="34818" name="Tijdelijke aanduiding voor inhoud 2"/>
          <p:cNvSpPr>
            <a:spLocks/>
          </p:cNvSpPr>
          <p:nvPr/>
        </p:nvSpPr>
        <p:spPr bwMode="auto">
          <a:xfrm>
            <a:off x="457200" y="1600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>
                <a:solidFill>
                  <a:srgbClr val="000000"/>
                </a:solidFill>
                <a:cs typeface="Arial" charset="0"/>
              </a:rPr>
              <a:t>      Nederland 2009</a:t>
            </a:r>
            <a:endParaRPr lang="en-GB" sz="200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40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                               chir             int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00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aantal DBC’s:        5481         1079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 - met opname       4246           721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00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verpleegdagen:     43647       6142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 - gemiddeld             10             9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00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operaties:               809             7</a:t>
            </a:r>
          </a:p>
        </p:txBody>
      </p:sp>
      <p:pic>
        <p:nvPicPr>
          <p:cNvPr id="34819" name="Picture 6" descr="de-verpleegster-met-klysma-flirt-thumb130737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484313"/>
            <a:ext cx="32639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>
                <a:solidFill>
                  <a:srgbClr val="000000"/>
                </a:solidFill>
                <a:latin typeface="Calibri" pitchFamily="34" charset="0"/>
              </a:rPr>
              <a:t>impact op het zorgstelsel</a:t>
            </a:r>
          </a:p>
        </p:txBody>
      </p:sp>
      <p:sp>
        <p:nvSpPr>
          <p:cNvPr id="35842" name="Tijdelijke aanduiding voor inhoud 2"/>
          <p:cNvSpPr>
            <a:spLocks/>
          </p:cNvSpPr>
          <p:nvPr/>
        </p:nvSpPr>
        <p:spPr bwMode="auto">
          <a:xfrm>
            <a:off x="457200" y="1600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>
                <a:solidFill>
                  <a:srgbClr val="000000"/>
                </a:solidFill>
                <a:cs typeface="Arial" charset="0"/>
              </a:rPr>
              <a:t>kloppen de cijfers ?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400">
                <a:solidFill>
                  <a:srgbClr val="000000"/>
                </a:solidFill>
                <a:cs typeface="Arial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   eigen ziekenhuis: 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00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   totaal 2736 opnames in 2010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00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   - 26 opnames voor ileus (DBC)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00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   - 14 – 15 dgn opname (9)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   - 24 geopereerd</a:t>
            </a:r>
          </a:p>
        </p:txBody>
      </p:sp>
      <p:pic>
        <p:nvPicPr>
          <p:cNvPr id="35843" name="Picture 15" descr="basten01"/>
          <p:cNvPicPr>
            <a:picLocks noChangeAspect="1" noChangeArrowheads="1"/>
          </p:cNvPicPr>
          <p:nvPr/>
        </p:nvPicPr>
        <p:blipFill>
          <a:blip r:embed="rId2"/>
          <a:srcRect l="16667" b="20607"/>
          <a:stretch>
            <a:fillRect/>
          </a:stretch>
        </p:blipFill>
        <p:spPr bwMode="auto">
          <a:xfrm>
            <a:off x="4643438" y="2205038"/>
            <a:ext cx="4032250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rgbClr val="000000"/>
                </a:solidFill>
              </a:rPr>
              <a:t>impact op het zorgstelstel</a:t>
            </a:r>
          </a:p>
        </p:txBody>
      </p:sp>
      <p:sp>
        <p:nvSpPr>
          <p:cNvPr id="36866" name="Tijdelijke aanduiding voor inhoud 2"/>
          <p:cNvSpPr>
            <a:spLocks/>
          </p:cNvSpPr>
          <p:nvPr/>
        </p:nvSpPr>
        <p:spPr bwMode="auto">
          <a:xfrm>
            <a:off x="611188" y="1628775"/>
            <a:ext cx="46815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>
                <a:solidFill>
                  <a:srgbClr val="000000"/>
                </a:solidFill>
                <a:cs typeface="Arial" charset="0"/>
              </a:rPr>
              <a:t>kloppen de cijfers ?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400">
                <a:solidFill>
                  <a:srgbClr val="000000"/>
                </a:solidFill>
                <a:cs typeface="Arial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            onderzoek &amp; therapie: 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00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   - aantal pogingen conserv. therapie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00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   - aantal X-rays/opname = ?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00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   - aantal interventies/patient = ? </a:t>
            </a:r>
          </a:p>
        </p:txBody>
      </p:sp>
      <p:pic>
        <p:nvPicPr>
          <p:cNvPr id="36867" name="Picture 8" descr="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844675"/>
            <a:ext cx="35988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>
                <a:solidFill>
                  <a:srgbClr val="000000"/>
                </a:solidFill>
                <a:latin typeface="Calibri" pitchFamily="34" charset="0"/>
              </a:rPr>
              <a:t>impact op het zorgstelstel</a:t>
            </a:r>
          </a:p>
        </p:txBody>
      </p:sp>
      <p:sp>
        <p:nvSpPr>
          <p:cNvPr id="37890" name="Tijdelijke aanduiding voor inhoud 2"/>
          <p:cNvSpPr>
            <a:spLocks/>
          </p:cNvSpPr>
          <p:nvPr/>
        </p:nvSpPr>
        <p:spPr bwMode="auto">
          <a:xfrm>
            <a:off x="457200" y="1600200"/>
            <a:ext cx="5051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>
                <a:solidFill>
                  <a:srgbClr val="000000"/>
                </a:solidFill>
                <a:cs typeface="Arial" charset="0"/>
              </a:rPr>
              <a:t>literatuur ?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400">
                <a:solidFill>
                  <a:srgbClr val="000000"/>
                </a:solidFill>
                <a:cs typeface="Arial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   </a:t>
            </a:r>
            <a:r>
              <a:rPr lang="en-GB">
                <a:solidFill>
                  <a:srgbClr val="000000"/>
                </a:solidFill>
                <a:cs typeface="Arial" charset="0"/>
              </a:rPr>
              <a:t>wisselende definities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>
                <a:solidFill>
                  <a:srgbClr val="000000"/>
                </a:solidFill>
                <a:cs typeface="Arial" charset="0"/>
              </a:rPr>
              <a:t>   “underrecognized and underreported” 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>
                <a:solidFill>
                  <a:srgbClr val="000000"/>
                </a:solidFill>
                <a:cs typeface="Arial" charset="0"/>
              </a:rPr>
              <a:t>   opnames met een geregistreerde p.o. ileus :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>
                <a:solidFill>
                  <a:srgbClr val="000000"/>
                </a:solidFill>
                <a:cs typeface="Arial" charset="0"/>
              </a:rPr>
              <a:t>      - zijn twee keer duurder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>
                <a:solidFill>
                  <a:srgbClr val="000000"/>
                </a:solidFill>
                <a:cs typeface="Arial" charset="0"/>
              </a:rPr>
              <a:t>      - duren twee keer langer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>
                <a:solidFill>
                  <a:srgbClr val="000000"/>
                </a:solidFill>
                <a:cs typeface="Arial" charset="0"/>
              </a:rPr>
              <a:t>   betekent voor USA: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>
                <a:solidFill>
                  <a:srgbClr val="000000"/>
                </a:solidFill>
                <a:cs typeface="Arial" charset="0"/>
              </a:rPr>
              <a:t>     1.460.000.000 $ extra/jaar</a:t>
            </a:r>
          </a:p>
        </p:txBody>
      </p:sp>
      <p:pic>
        <p:nvPicPr>
          <p:cNvPr id="37891" name="Picture 6" descr="bibliotheek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484313"/>
            <a:ext cx="3190875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>
                <a:solidFill>
                  <a:srgbClr val="000000"/>
                </a:solidFill>
                <a:latin typeface="Calibri" pitchFamily="34" charset="0"/>
              </a:rPr>
              <a:t>conclusie</a:t>
            </a:r>
          </a:p>
        </p:txBody>
      </p:sp>
      <p:sp>
        <p:nvSpPr>
          <p:cNvPr id="38914" name="Tijdelijke aanduiding voor inhoud 2"/>
          <p:cNvSpPr>
            <a:spLocks/>
          </p:cNvSpPr>
          <p:nvPr/>
        </p:nvSpPr>
        <p:spPr bwMode="auto">
          <a:xfrm>
            <a:off x="457200" y="1600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betreffende de diagnose “ileus” bestaat grote onduidelijkheid en onderrapportage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een ileus heeft wel een significante impact op de patient en het zorgstelsel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000">
                <a:solidFill>
                  <a:srgbClr val="000000"/>
                </a:solidFill>
                <a:cs typeface="Arial" charset="0"/>
              </a:rPr>
              <a:t>duidelijkere definities en evidence-based protocollen zijn wel gewenst</a:t>
            </a: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2"/>
          <a:srcRect l="68507" t="17639" r="1172" b="38264"/>
          <a:stretch>
            <a:fillRect/>
          </a:stretch>
        </p:blipFill>
        <p:spPr bwMode="auto">
          <a:xfrm>
            <a:off x="4787900" y="1916113"/>
            <a:ext cx="396240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5" descr="basten01"/>
          <p:cNvPicPr>
            <a:picLocks noChangeAspect="1" noChangeArrowheads="1"/>
          </p:cNvPicPr>
          <p:nvPr/>
        </p:nvPicPr>
        <p:blipFill>
          <a:blip r:embed="rId2"/>
          <a:srcRect l="16667" b="20607"/>
          <a:stretch>
            <a:fillRect/>
          </a:stretch>
        </p:blipFill>
        <p:spPr bwMode="auto">
          <a:xfrm>
            <a:off x="755650" y="549275"/>
            <a:ext cx="2892425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16" descr="oss02"/>
          <p:cNvPicPr>
            <a:picLocks noChangeAspect="1" noChangeArrowheads="1"/>
          </p:cNvPicPr>
          <p:nvPr/>
        </p:nvPicPr>
        <p:blipFill>
          <a:blip r:embed="rId3"/>
          <a:srcRect l="9209" r="14821"/>
          <a:stretch>
            <a:fillRect/>
          </a:stretch>
        </p:blipFill>
        <p:spPr bwMode="auto">
          <a:xfrm>
            <a:off x="3648075" y="549275"/>
            <a:ext cx="21304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7" descr="IMG_21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7150" y="3198813"/>
            <a:ext cx="2244725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 descr="buen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412875"/>
            <a:ext cx="31305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rgbClr val="000000"/>
                </a:solidFill>
              </a:rPr>
              <a:t>inleiding</a:t>
            </a:r>
          </a:p>
        </p:txBody>
      </p:sp>
      <p:sp>
        <p:nvSpPr>
          <p:cNvPr id="41986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alledaagse diagnose</a:t>
            </a:r>
          </a:p>
        </p:txBody>
      </p:sp>
      <p:pic>
        <p:nvPicPr>
          <p:cNvPr id="41987" name="Picture 2" descr="http://www.unboundedmedicine.com/wp-content/gallstone_ile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708275"/>
            <a:ext cx="48672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 descr="http://dogs.thefuntimesguide.com/images/blogs/dog-vomiting-by-cutglassdeca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34950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/>
          <a:srcRect l="3384" t="2411" r="6297" b="22531"/>
          <a:stretch>
            <a:fillRect/>
          </a:stretch>
        </p:blipFill>
        <p:spPr bwMode="auto">
          <a:xfrm>
            <a:off x="2174875" y="1123950"/>
            <a:ext cx="48450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smtClean="0">
                <a:solidFill>
                  <a:srgbClr val="000000"/>
                </a:solidFill>
              </a:rPr>
              <a:t>traumatologie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rgbClr val="000000"/>
                </a:solidFill>
              </a:rPr>
              <a:t>conclusie</a:t>
            </a:r>
          </a:p>
        </p:txBody>
      </p:sp>
      <p:sp>
        <p:nvSpPr>
          <p:cNvPr id="43010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alledaagse diagnose</a:t>
            </a:r>
          </a:p>
        </p:txBody>
      </p:sp>
      <p:pic>
        <p:nvPicPr>
          <p:cNvPr id="43011" name="Picture 2" descr="http://www.unboundedmedicine.com/wp-content/gallstone_ile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708275"/>
            <a:ext cx="48672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 descr="http://dogs.thefuntimesguide.com/images/blogs/dog-vomiting-by-cutglassdeca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34950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large-bowel-obstructio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916113"/>
            <a:ext cx="3275012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 l="27327" t="9210" r="20158" b="12535"/>
          <a:stretch>
            <a:fillRect/>
          </a:stretch>
        </p:blipFill>
        <p:spPr bwMode="auto">
          <a:xfrm>
            <a:off x="539750" y="620713"/>
            <a:ext cx="6264275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3" descr="Graaf, Y. van 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2276475"/>
            <a:ext cx="14287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052513"/>
            <a:ext cx="68421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z="3600" smtClean="0">
                <a:solidFill>
                  <a:srgbClr val="000000"/>
                </a:solidFill>
              </a:rPr>
              <a:t>traumatologie</a:t>
            </a: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 l="16927" t="23320" r="36996" b="17458"/>
          <a:stretch>
            <a:fillRect/>
          </a:stretch>
        </p:blipFill>
        <p:spPr bwMode="auto">
          <a:xfrm>
            <a:off x="1116013" y="1196975"/>
            <a:ext cx="6697662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l-NL" sz="3600">
                <a:solidFill>
                  <a:srgbClr val="000000"/>
                </a:solidFill>
                <a:latin typeface="Calibri" pitchFamily="34" charset="0"/>
              </a:rPr>
              <a:t>ileus ?</a:t>
            </a:r>
          </a:p>
        </p:txBody>
      </p:sp>
      <p:pic>
        <p:nvPicPr>
          <p:cNvPr id="17410" name="Picture 4" descr="http://wiki.thesima.de/mediawiki-1.15.1/images/Ileu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300163"/>
            <a:ext cx="6408738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AutoShape 6"/>
          <p:cNvSpPr>
            <a:spLocks noChangeArrowheads="1"/>
          </p:cNvSpPr>
          <p:nvPr/>
        </p:nvSpPr>
        <p:spPr bwMode="auto">
          <a:xfrm>
            <a:off x="6804025" y="2133600"/>
            <a:ext cx="914400" cy="609600"/>
          </a:xfrm>
          <a:prstGeom prst="wedgeRectCallout">
            <a:avLst>
              <a:gd name="adj1" fmla="val -176042"/>
              <a:gd name="adj2" fmla="val 19140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/>
              <a:t>€ 75,-</a:t>
            </a:r>
          </a:p>
        </p:txBody>
      </p:sp>
      <p:sp>
        <p:nvSpPr>
          <p:cNvPr id="17412" name="AutoShape 7"/>
          <p:cNvSpPr>
            <a:spLocks noChangeArrowheads="1"/>
          </p:cNvSpPr>
          <p:nvPr/>
        </p:nvSpPr>
        <p:spPr bwMode="auto">
          <a:xfrm>
            <a:off x="5651500" y="1557338"/>
            <a:ext cx="1152525" cy="609600"/>
          </a:xfrm>
          <a:prstGeom prst="wedgeRectCallout">
            <a:avLst>
              <a:gd name="adj1" fmla="val -107713"/>
              <a:gd name="adj2" fmla="val 25494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/>
              <a:t>€ 7894,-</a:t>
            </a:r>
          </a:p>
        </p:txBody>
      </p:sp>
      <p:sp>
        <p:nvSpPr>
          <p:cNvPr id="17413" name="AutoShape 8"/>
          <p:cNvSpPr>
            <a:spLocks noChangeArrowheads="1"/>
          </p:cNvSpPr>
          <p:nvPr/>
        </p:nvSpPr>
        <p:spPr bwMode="auto">
          <a:xfrm>
            <a:off x="3203575" y="1773238"/>
            <a:ext cx="1368425" cy="609600"/>
          </a:xfrm>
          <a:prstGeom prst="wedgeRectCallout">
            <a:avLst>
              <a:gd name="adj1" fmla="val 16009"/>
              <a:gd name="adj2" fmla="val 11510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/>
              <a:t>€ 30000,-</a:t>
            </a:r>
          </a:p>
        </p:txBody>
      </p:sp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2051050" y="2781300"/>
            <a:ext cx="1081088" cy="609600"/>
          </a:xfrm>
          <a:prstGeom prst="wedgeRectCallout">
            <a:avLst>
              <a:gd name="adj1" fmla="val 141338"/>
              <a:gd name="adj2" fmla="val 28437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/>
              <a:t>€ 456,’-</a:t>
            </a:r>
          </a:p>
        </p:txBody>
      </p:sp>
      <p:sp>
        <p:nvSpPr>
          <p:cNvPr id="17415" name="AutoShape 10"/>
          <p:cNvSpPr>
            <a:spLocks noChangeArrowheads="1"/>
          </p:cNvSpPr>
          <p:nvPr/>
        </p:nvSpPr>
        <p:spPr bwMode="auto">
          <a:xfrm>
            <a:off x="6516688" y="4868863"/>
            <a:ext cx="1079500" cy="609600"/>
          </a:xfrm>
          <a:prstGeom prst="wedgeRectCallout">
            <a:avLst>
              <a:gd name="adj1" fmla="val -171472"/>
              <a:gd name="adj2" fmla="val -1926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/>
              <a:t>€ 1750,-</a:t>
            </a:r>
          </a:p>
        </p:txBody>
      </p:sp>
      <p:sp>
        <p:nvSpPr>
          <p:cNvPr id="17416" name="AutoShape 11"/>
          <p:cNvSpPr>
            <a:spLocks noChangeArrowheads="1"/>
          </p:cNvSpPr>
          <p:nvPr/>
        </p:nvSpPr>
        <p:spPr bwMode="auto">
          <a:xfrm>
            <a:off x="1692275" y="4508500"/>
            <a:ext cx="914400" cy="609600"/>
          </a:xfrm>
          <a:prstGeom prst="wedgeRectCallout">
            <a:avLst>
              <a:gd name="adj1" fmla="val 243750"/>
              <a:gd name="adj2" fmla="val 17682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/>
              <a:t>€ 257,-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l-NL" sz="3600">
                <a:solidFill>
                  <a:srgbClr val="000000"/>
                </a:solidFill>
                <a:latin typeface="Calibri" pitchFamily="34" charset="0"/>
              </a:rPr>
              <a:t>ileus ?</a:t>
            </a:r>
          </a:p>
        </p:txBody>
      </p:sp>
      <p:pic>
        <p:nvPicPr>
          <p:cNvPr id="18434" name="Picture 10" descr="_40064245_scissors_xray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341438"/>
            <a:ext cx="3532188" cy="52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ctrTitle" idx="4294967295"/>
          </p:nvPr>
        </p:nvSpPr>
        <p:spPr>
          <a:xfrm>
            <a:off x="685800" y="1671638"/>
            <a:ext cx="7772400" cy="1470025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ileus</a:t>
            </a:r>
          </a:p>
        </p:txBody>
      </p:sp>
      <p:sp>
        <p:nvSpPr>
          <p:cNvPr id="19458" name="Ondertitel 2"/>
          <p:cNvSpPr>
            <a:spLocks noGrp="1"/>
          </p:cNvSpPr>
          <p:nvPr>
            <p:ph type="subTitle" idx="4294967295"/>
          </p:nvPr>
        </p:nvSpPr>
        <p:spPr>
          <a:xfrm>
            <a:off x="1371600" y="398145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mtClean="0">
                <a:solidFill>
                  <a:srgbClr val="000000"/>
                </a:solidFill>
              </a:rPr>
              <a:t>epidemiologie/impact op zorgstelsel</a:t>
            </a:r>
          </a:p>
          <a:p>
            <a:pPr marL="0" indent="0" algn="ctr" eaLnBrk="1" hangingPunct="1">
              <a:buFont typeface="Arial" charset="0"/>
              <a:buNone/>
            </a:pPr>
            <a:endParaRPr lang="en-GB" smtClean="0">
              <a:solidFill>
                <a:srgbClr val="0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GB" sz="1600" smtClean="0">
              <a:solidFill>
                <a:srgbClr val="0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GB" sz="1600" smtClean="0">
                <a:solidFill>
                  <a:srgbClr val="000000"/>
                </a:solidFill>
              </a:rPr>
              <a:t>R.Simmermacher, chirurg-traumatoloog</a:t>
            </a:r>
          </a:p>
        </p:txBody>
      </p:sp>
      <p:sp>
        <p:nvSpPr>
          <p:cNvPr id="19459" name="Line 5"/>
          <p:cNvSpPr>
            <a:spLocks noChangeShapeType="1"/>
          </p:cNvSpPr>
          <p:nvPr/>
        </p:nvSpPr>
        <p:spPr bwMode="auto">
          <a:xfrm>
            <a:off x="5076825" y="5589588"/>
            <a:ext cx="1223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wat is een ileus ? </a:t>
            </a:r>
          </a:p>
          <a:p>
            <a:pPr eaLnBrk="1" hangingPunct="1">
              <a:buFont typeface="Arial" charset="0"/>
              <a:buNone/>
            </a:pPr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adynamic bowel </a:t>
            </a:r>
            <a:endParaRPr lang="en-GB" sz="1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+ nausea, vomitus</a:t>
            </a:r>
          </a:p>
          <a:p>
            <a:pPr eaLnBrk="1" hangingPunct="1">
              <a:buFont typeface="Arial" charset="0"/>
              <a:buNone/>
            </a:pPr>
            <a:r>
              <a:rPr lang="en-GB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+ pijn</a:t>
            </a:r>
          </a:p>
          <a:p>
            <a:pPr eaLnBrk="1" hangingPunct="1">
              <a:buFont typeface="Arial" charset="0"/>
              <a:buNone/>
            </a:pPr>
            <a:r>
              <a:rPr lang="en-GB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+ hoogklinkende peristalitek of géén p.</a:t>
            </a:r>
          </a:p>
          <a:p>
            <a:pPr eaLnBrk="1" hangingPunct="1">
              <a:buFont typeface="Arial" charset="0"/>
              <a:buNone/>
            </a:pPr>
            <a:r>
              <a:rPr lang="en-GB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+ clappotage</a:t>
            </a:r>
          </a:p>
          <a:p>
            <a:pPr eaLnBrk="1" hangingPunct="1">
              <a:buFont typeface="Arial" charset="0"/>
              <a:buNone/>
            </a:pPr>
            <a:r>
              <a:rPr lang="en-GB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+ ontbreken van defaecatie</a:t>
            </a:r>
          </a:p>
          <a:p>
            <a:pPr eaLnBrk="1" hangingPunct="1">
              <a:buFont typeface="Arial" charset="0"/>
              <a:buNone/>
            </a:pPr>
            <a:r>
              <a:rPr lang="en-GB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etc etc etc ….. </a:t>
            </a:r>
            <a:endParaRPr lang="en-GB" sz="20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</a:t>
            </a: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bowel obstruction</a:t>
            </a:r>
          </a:p>
          <a:p>
            <a:pPr eaLnBrk="1" hangingPunct="1">
              <a:buFont typeface="Arial" charset="0"/>
              <a:buNone/>
            </a:pPr>
            <a:endParaRPr lang="en-GB" sz="20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obstipatie</a:t>
            </a: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- langer dan X dagen ?</a:t>
            </a:r>
          </a:p>
        </p:txBody>
      </p:sp>
      <p:sp>
        <p:nvSpPr>
          <p:cNvPr id="21506" name="Rectangle 5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l-NL" sz="3600">
                <a:solidFill>
                  <a:srgbClr val="000000"/>
                </a:solidFill>
                <a:latin typeface="Calibri" pitchFamily="34" charset="0"/>
              </a:rPr>
              <a:t>inleiding </a:t>
            </a:r>
          </a:p>
        </p:txBody>
      </p:sp>
      <p:pic>
        <p:nvPicPr>
          <p:cNvPr id="21507" name="Picture 2" descr="http://dogs.thefuntimesguide.com/images/blogs/dog-vomiting-by-cutglassdecan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33600"/>
            <a:ext cx="417671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 l="27327" t="9210" r="33440" b="49168"/>
          <a:stretch>
            <a:fillRect/>
          </a:stretch>
        </p:blipFill>
        <p:spPr bwMode="auto">
          <a:xfrm>
            <a:off x="2268538" y="1844675"/>
            <a:ext cx="662463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Graaf, Y. van 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636838"/>
            <a:ext cx="14287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l-NL" sz="3600">
                <a:solidFill>
                  <a:srgbClr val="000000"/>
                </a:solidFill>
                <a:latin typeface="Calibri" pitchFamily="34" charset="0"/>
              </a:rPr>
              <a:t>inleiding </a:t>
            </a:r>
          </a:p>
        </p:txBody>
      </p: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4932363" y="1989138"/>
            <a:ext cx="3743325" cy="3600450"/>
            <a:chOff x="3107" y="1253"/>
            <a:chExt cx="2358" cy="2268"/>
          </a:xfrm>
        </p:grpSpPr>
        <p:sp>
          <p:nvSpPr>
            <p:cNvPr id="20485" name="Text Box 7"/>
            <p:cNvSpPr txBox="1">
              <a:spLocks noChangeArrowheads="1"/>
            </p:cNvSpPr>
            <p:nvPr/>
          </p:nvSpPr>
          <p:spPr bwMode="auto">
            <a:xfrm>
              <a:off x="3309" y="1253"/>
              <a:ext cx="19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>
                  <a:solidFill>
                    <a:srgbClr val="000000"/>
                  </a:solidFill>
                </a:rPr>
                <a:t>diverticulitis = obstipatie/ileus</a:t>
              </a:r>
            </a:p>
          </p:txBody>
        </p:sp>
        <p:sp>
          <p:nvSpPr>
            <p:cNvPr id="20486" name="Oval 7"/>
            <p:cNvSpPr>
              <a:spLocks noChangeArrowheads="1"/>
            </p:cNvSpPr>
            <p:nvPr/>
          </p:nvSpPr>
          <p:spPr bwMode="auto">
            <a:xfrm>
              <a:off x="3107" y="3248"/>
              <a:ext cx="2358" cy="2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Aangepast 27">
      <a:dk1>
        <a:srgbClr val="0070C0"/>
      </a:dk1>
      <a:lt1>
        <a:srgbClr val="FF9933"/>
      </a:lt1>
      <a:dk2>
        <a:srgbClr val="FF9933"/>
      </a:dk2>
      <a:lt2>
        <a:srgbClr val="EEECE1"/>
      </a:lt2>
      <a:accent1>
        <a:srgbClr val="0070C0"/>
      </a:accent1>
      <a:accent2>
        <a:srgbClr val="FF993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425</Words>
  <Application>Microsoft Office PowerPoint</Application>
  <PresentationFormat>On-screen Show (4:3)</PresentationFormat>
  <Paragraphs>217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Ontwerpsjabloon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Office-thema</vt:lpstr>
      <vt:lpstr>Dia 1</vt:lpstr>
      <vt:lpstr>ileus</vt:lpstr>
      <vt:lpstr>traumatologie</vt:lpstr>
      <vt:lpstr>traumatologie</vt:lpstr>
      <vt:lpstr>Dia 5</vt:lpstr>
      <vt:lpstr>Dia 6</vt:lpstr>
      <vt:lpstr>ileus</vt:lpstr>
      <vt:lpstr>Dia 8</vt:lpstr>
      <vt:lpstr>Dia 9</vt:lpstr>
      <vt:lpstr>Dia 10</vt:lpstr>
      <vt:lpstr>Dia 11</vt:lpstr>
      <vt:lpstr>epidemiologie</vt:lpstr>
      <vt:lpstr>Dia 13</vt:lpstr>
      <vt:lpstr>Dia 14</vt:lpstr>
      <vt:lpstr>Dia 15</vt:lpstr>
      <vt:lpstr>Dia 16</vt:lpstr>
      <vt:lpstr>Dia 17</vt:lpstr>
      <vt:lpstr>Dia 18</vt:lpstr>
      <vt:lpstr>impact op het zorgstelsel</vt:lpstr>
      <vt:lpstr>impact op het zorgstelsel</vt:lpstr>
      <vt:lpstr>Dia 21</vt:lpstr>
      <vt:lpstr>impact op het zorgstelsel</vt:lpstr>
      <vt:lpstr>Dia 23</vt:lpstr>
      <vt:lpstr>impact op het zorgstelstel</vt:lpstr>
      <vt:lpstr>Dia 25</vt:lpstr>
      <vt:lpstr>Dia 26</vt:lpstr>
      <vt:lpstr>Dia 27</vt:lpstr>
      <vt:lpstr>Dia 28</vt:lpstr>
      <vt:lpstr>inleiding</vt:lpstr>
      <vt:lpstr>conclusie</vt:lpstr>
      <vt:lpstr>Dia 31</vt:lpstr>
      <vt:lpstr>Dia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Roger Simmermacher</dc:creator>
  <cp:lastModifiedBy>rsimmerm</cp:lastModifiedBy>
  <cp:revision>17</cp:revision>
  <dcterms:created xsi:type="dcterms:W3CDTF">2011-12-08T06:21:29Z</dcterms:created>
  <dcterms:modified xsi:type="dcterms:W3CDTF">2012-01-23T08:18:55Z</dcterms:modified>
</cp:coreProperties>
</file>